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2193673" indent="-173652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4387346" indent="-3473052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6582607" indent="-5211165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8776280" indent="-6947690" algn="l" defTabSz="2193673" rtl="0" fontAlgn="base">
      <a:spcBef>
        <a:spcPct val="0"/>
      </a:spcBef>
      <a:spcAft>
        <a:spcPct val="0"/>
      </a:spcAft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738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885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033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181" algn="l" defTabSz="457148" rtl="0" eaLnBrk="1" latinLnBrk="0" hangingPunct="1">
      <a:defRPr sz="863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B3B"/>
    <a:srgbClr val="0E0F33"/>
    <a:srgbClr val="F2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70" autoAdjust="0"/>
    <p:restoredTop sz="94660"/>
  </p:normalViewPr>
  <p:slideViewPr>
    <p:cSldViewPr snapToGrid="0" snapToObjects="1">
      <p:cViewPr>
        <p:scale>
          <a:sx n="25" d="100"/>
          <a:sy n="25" d="100"/>
        </p:scale>
        <p:origin x="1398" y="12"/>
      </p:cViewPr>
      <p:guideLst>
        <p:guide orient="horz" pos="10368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3BCA96-AA2C-0743-9CFE-8FE2649A7D4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0DC7FA-5E92-7F4A-8DB4-2367971C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0E2-86A7-4916-B723-754328BD2D1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8789F-EB83-4221-A7F4-CD9FF40A8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8789F-EB83-4221-A7F4-CD9FF40A8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6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68" y="3609701"/>
            <a:ext cx="37307520" cy="2219558"/>
          </a:xfrm>
          <a:prstGeom prst="rect">
            <a:avLst/>
          </a:prstGeom>
        </p:spPr>
        <p:txBody>
          <a:bodyPr lIns="417010" tIns="208505" rIns="417010" bIns="208505"/>
          <a:lstStyle>
            <a:lvl1pPr algn="l">
              <a:defRPr sz="12500" b="1" i="0">
                <a:solidFill>
                  <a:srgbClr val="F2EBCD"/>
                </a:solidFill>
                <a:latin typeface="Rockwell"/>
                <a:cs typeface="Rockwel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48" y="6631480"/>
            <a:ext cx="30723840" cy="2554559"/>
          </a:xfrm>
          <a:prstGeom prst="rect">
            <a:avLst/>
          </a:prstGeom>
        </p:spPr>
        <p:txBody>
          <a:bodyPr lIns="417010" tIns="208505" rIns="417010" bIns="208505"/>
          <a:lstStyle>
            <a:lvl1pPr marL="0" indent="0" algn="l">
              <a:buNone/>
              <a:defRPr sz="7000" b="0" i="0">
                <a:solidFill>
                  <a:srgbClr val="F2EBCD"/>
                </a:solidFill>
                <a:latin typeface="Rockwell"/>
                <a:cs typeface="Rockwell"/>
              </a:defRPr>
            </a:lvl1pPr>
            <a:lvl2pPr marL="208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5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9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3669362"/>
            <a:ext cx="43891200" cy="3598797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sp>
        <p:nvSpPr>
          <p:cNvPr id="6" name="Rectangle 5"/>
          <p:cNvSpPr/>
          <p:nvPr userDrawn="1"/>
        </p:nvSpPr>
        <p:spPr>
          <a:xfrm>
            <a:off x="-79373" y="32106908"/>
            <a:ext cx="44259203" cy="811493"/>
          </a:xfrm>
          <a:prstGeom prst="rect">
            <a:avLst/>
          </a:prstGeom>
          <a:solidFill>
            <a:srgbClr val="0F1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877" tIns="43439" rIns="86877" bIns="43439" rtlCol="0" anchor="ctr"/>
          <a:lstStyle/>
          <a:p>
            <a:pPr algn="ctr"/>
            <a:endParaRPr lang="en-US" sz="863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1329"/>
            <a:ext cx="12131040" cy="228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491" y="545344"/>
            <a:ext cx="2893897" cy="2971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84448" rtl="0" eaLnBrk="1" fontAlgn="base" hangingPunct="1">
        <a:spcBef>
          <a:spcPct val="0"/>
        </a:spcBef>
        <a:spcAft>
          <a:spcPct val="0"/>
        </a:spcAft>
        <a:defRPr sz="20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34386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68771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03157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737543" algn="ctr" defTabSz="2084448" rtl="0" eaLnBrk="1" fontAlgn="base" hangingPunct="1">
        <a:spcBef>
          <a:spcPct val="0"/>
        </a:spcBef>
        <a:spcAft>
          <a:spcPct val="0"/>
        </a:spcAft>
        <a:defRPr sz="20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2582" indent="-1562582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87605" indent="-1303157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212629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97077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81525" indent="-1042225" algn="l" defTabSz="208444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467783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2834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37886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2937" indent="-1042526" algn="l" defTabSz="208505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051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0103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5154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0206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5257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0309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95360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0412" algn="l" defTabSz="208505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9.png"/><Relationship Id="rId5" Type="http://schemas.openxmlformats.org/officeDocument/2006/relationships/image" Target="../media/image5.emf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 bwMode="auto">
          <a:xfrm>
            <a:off x="1345520" y="3768247"/>
            <a:ext cx="36563096" cy="20343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0500" i="1" dirty="0">
                <a:solidFill>
                  <a:schemeClr val="bg1"/>
                </a:solidFill>
                <a:latin typeface="Arial"/>
                <a:cs typeface="Arial"/>
              </a:rPr>
              <a:t>Assessment of </a:t>
            </a:r>
            <a:r>
              <a:rPr lang="en-US" sz="10500" i="1" dirty="0" err="1">
                <a:solidFill>
                  <a:schemeClr val="bg1"/>
                </a:solidFill>
                <a:latin typeface="Arial"/>
                <a:cs typeface="Arial"/>
              </a:rPr>
              <a:t>Micropile</a:t>
            </a:r>
            <a:r>
              <a:rPr lang="en-US" sz="10500" i="1" dirty="0">
                <a:solidFill>
                  <a:schemeClr val="bg1"/>
                </a:solidFill>
                <a:latin typeface="Arial"/>
                <a:cs typeface="Arial"/>
              </a:rPr>
              <a:t> Supported IABs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 bwMode="auto">
          <a:xfrm>
            <a:off x="1286603" y="5567743"/>
            <a:ext cx="42346693" cy="234143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5800" dirty="0">
                <a:solidFill>
                  <a:schemeClr val="bg1"/>
                </a:solidFill>
                <a:latin typeface="Arial"/>
                <a:cs typeface="Arial"/>
              </a:rPr>
              <a:t>Sebastian Montoya-Vargas, Civil and Environmental Engineering, University of Maine,  Advisors: Aaron Gallant and Bill Davids</a:t>
            </a: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1670786" y="7435174"/>
            <a:ext cx="12185635" cy="725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INTRODUCTION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Integral abutment bridges (IABs) are the preferred bridge type utilized by the Maine Department of Transportation (</a:t>
            </a:r>
            <a:r>
              <a:rPr lang="en-US" sz="3800" dirty="0" err="1">
                <a:solidFill>
                  <a:srgbClr val="0F1B3B"/>
                </a:solidFill>
                <a:latin typeface="Arial"/>
                <a:cs typeface="Arial"/>
              </a:rPr>
              <a:t>MaineDOT</a:t>
            </a: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) and other transportation agencies throughout the United States due to their durability and reduced upfront and life-cycle costs.  </a:t>
            </a:r>
            <a:r>
              <a:rPr lang="en-US" sz="3800" dirty="0" err="1">
                <a:solidFill>
                  <a:srgbClr val="0F1B3B"/>
                </a:solidFill>
                <a:latin typeface="Arial"/>
                <a:cs typeface="Arial"/>
              </a:rPr>
              <a:t>Micropiles</a:t>
            </a: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 are small diameter drilled foundation elements that can penetrate through shallow bedrock and challenging subsurface conditions to facilitate IAB construction. </a:t>
            </a:r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15059347" y="20992947"/>
            <a:ext cx="13336606" cy="24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This parametric study focuses on the demand and capacity of both the intact (gross) and jointed sections of the </a:t>
            </a:r>
            <a:r>
              <a:rPr lang="en-US" sz="3800" dirty="0" err="1">
                <a:solidFill>
                  <a:srgbClr val="0F1B3B"/>
                </a:solidFill>
                <a:latin typeface="Arial"/>
                <a:cs typeface="Arial"/>
              </a:rPr>
              <a:t>micropile</a:t>
            </a: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 pipe casing for a broad range of conditions.</a:t>
            </a:r>
            <a:endParaRPr lang="en-US" sz="8400" dirty="0">
              <a:solidFill>
                <a:srgbClr val="0F1B3B"/>
              </a:solidFill>
              <a:latin typeface="Arial"/>
              <a:cs typeface="Arial"/>
            </a:endParaRP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15059347" y="7388169"/>
            <a:ext cx="13625432" cy="49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METHODS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To investigate applicable span lengths for several commercially available </a:t>
            </a:r>
            <a:r>
              <a:rPr lang="en-US" sz="3800" dirty="0" err="1">
                <a:solidFill>
                  <a:srgbClr val="0F1B3B"/>
                </a:solidFill>
                <a:latin typeface="Arial"/>
                <a:cs typeface="Arial"/>
              </a:rPr>
              <a:t>micropiles</a:t>
            </a: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 types commonly used in the United States, 3D finite elements analyses (FEAs) were performed using the commercial finite element code Plaxis 3D (v2020). 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A5992267-9BBB-4F52-B800-286B239F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7705" y="7350664"/>
            <a:ext cx="13625432" cy="375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RESULTS</a:t>
            </a:r>
          </a:p>
          <a:p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The applicable span lengths was examined through interaction diagrams for intact section (Figure 3) and f value contours for the joint  (Figure 4).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FC9DAE7F-AD4B-4DE9-BD3F-2B4433D8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186" y="24507500"/>
            <a:ext cx="12185635" cy="375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GOALS</a:t>
            </a:r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endParaRPr lang="en-US" sz="3800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To assess the structural capacity and applicable span lengths for </a:t>
            </a:r>
            <a:r>
              <a:rPr lang="en-US" sz="3800" dirty="0" err="1">
                <a:solidFill>
                  <a:srgbClr val="0F1B3B"/>
                </a:solidFill>
                <a:latin typeface="Arial"/>
                <a:cs typeface="Arial"/>
              </a:rPr>
              <a:t>micropile</a:t>
            </a: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 supporting IABs, considering the influence of bridge geometry and subsurface conditions</a:t>
            </a:r>
            <a:endParaRPr lang="en-US" sz="3800" dirty="0">
              <a:solidFill>
                <a:srgbClr val="0F1B3B"/>
              </a:solidFill>
              <a:latin typeface="Rockwell" charset="0"/>
              <a:cs typeface="Rockwell" charset="0"/>
            </a:endParaRPr>
          </a:p>
        </p:txBody>
      </p:sp>
      <p:pic>
        <p:nvPicPr>
          <p:cNvPr id="23" name="Imagen 38">
            <a:extLst>
              <a:ext uri="{FF2B5EF4-FFF2-40B4-BE49-F238E27FC236}">
                <a16:creationId xmlns:a16="http://schemas.microsoft.com/office/drawing/2014/main" id="{484162DD-E113-447C-86E4-09A5D4B6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486" y="14783712"/>
            <a:ext cx="9321151" cy="8274699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5BB44DB2-8C69-4D6C-80C3-D5A4E620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186" y="22661186"/>
            <a:ext cx="14411901" cy="98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77" tIns="43439" rIns="86877" bIns="43439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 1. Schematic representation of micro-piles supported IAB </a:t>
            </a:r>
          </a:p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(Modified from FHWA, 2011)</a:t>
            </a:r>
          </a:p>
        </p:txBody>
      </p: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F2DF73-65F5-4650-89DC-7AE994004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347" y="13163141"/>
            <a:ext cx="7969055" cy="8335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A7436F-F915-49C1-B0EB-B0B44E3803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39" r="31772"/>
          <a:stretch/>
        </p:blipFill>
        <p:spPr>
          <a:xfrm>
            <a:off x="23839489" y="13391688"/>
            <a:ext cx="4390182" cy="4466952"/>
          </a:xfrm>
          <a:prstGeom prst="rect">
            <a:avLst/>
          </a:prstGeom>
        </p:spPr>
      </p:pic>
      <p:sp>
        <p:nvSpPr>
          <p:cNvPr id="29" name="Rectangle 16">
            <a:extLst>
              <a:ext uri="{FF2B5EF4-FFF2-40B4-BE49-F238E27FC236}">
                <a16:creationId xmlns:a16="http://schemas.microsoft.com/office/drawing/2014/main" id="{BFB9ED12-107B-4CDD-8029-D8FCE99BB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2400" y="12206843"/>
            <a:ext cx="14411901" cy="98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77" tIns="43439" rIns="86877" bIns="43439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 2. Model geometry and terminology adopted for the parametric study of </a:t>
            </a:r>
            <a:r>
              <a:rPr lang="en-US" sz="2900" dirty="0" err="1">
                <a:solidFill>
                  <a:srgbClr val="0F1B3B"/>
                </a:solidFill>
                <a:latin typeface="Arial"/>
                <a:cs typeface="Arial"/>
              </a:rPr>
              <a:t>micropile</a:t>
            </a:r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-supported IABs.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D71153-43ED-49B0-B303-390E467077F7}"/>
              </a:ext>
            </a:extLst>
          </p:cNvPr>
          <p:cNvGrpSpPr/>
          <p:nvPr/>
        </p:nvGrpSpPr>
        <p:grpSpPr>
          <a:xfrm>
            <a:off x="22889548" y="17757747"/>
            <a:ext cx="6571903" cy="3239004"/>
            <a:chOff x="22889548" y="18253047"/>
            <a:chExt cx="5298109" cy="23072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14517B-6D28-4003-82FC-4600C8FEC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150" r="44984"/>
            <a:stretch/>
          </p:blipFill>
          <p:spPr>
            <a:xfrm>
              <a:off x="22889548" y="18253047"/>
              <a:ext cx="3069252" cy="230725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48DCFC1-B6BD-4DD7-BD09-7E6854EC2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463" r="-4782"/>
            <a:stretch/>
          </p:blipFill>
          <p:spPr>
            <a:xfrm>
              <a:off x="25945215" y="18253047"/>
              <a:ext cx="2242442" cy="230725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8556156-3573-4D1E-A261-39649EA2A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5674" y="25161746"/>
            <a:ext cx="13243997" cy="21709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D85B16-85DB-4574-90A2-4B2882FEABD4}"/>
              </a:ext>
            </a:extLst>
          </p:cNvPr>
          <p:cNvSpPr/>
          <p:nvPr/>
        </p:nvSpPr>
        <p:spPr>
          <a:xfrm>
            <a:off x="26696723" y="26377900"/>
            <a:ext cx="1090877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174DCD-143B-473F-8CF1-0FB97C27E2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9120" r="9886"/>
          <a:stretch/>
        </p:blipFill>
        <p:spPr>
          <a:xfrm>
            <a:off x="14932698" y="27631499"/>
            <a:ext cx="12030180" cy="702966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B7B1F00A-7748-475D-B0CA-6619C5F9CE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62" t="53337" b="35804"/>
          <a:stretch/>
        </p:blipFill>
        <p:spPr>
          <a:xfrm>
            <a:off x="15059347" y="27225708"/>
            <a:ext cx="11903531" cy="361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41E6D96-3909-4E20-A758-86FBC04ABBDE}"/>
                  </a:ext>
                </a:extLst>
              </p:cNvPr>
              <p:cNvSpPr txBox="1"/>
              <p:nvPr/>
            </p:nvSpPr>
            <p:spPr>
              <a:xfrm>
                <a:off x="14932698" y="28326112"/>
                <a:ext cx="13121602" cy="1744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capacity at the joint can be considered by assuming a reduced wall thickness of 50% relative to the gross pipe section.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𝑛𝑗𝑜𝑖𝑛𝑡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		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41E6D96-3909-4E20-A758-86FBC04AB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2698" y="28326112"/>
                <a:ext cx="13121602" cy="1744067"/>
              </a:xfrm>
              <a:prstGeom prst="rect">
                <a:avLst/>
              </a:prstGeom>
              <a:blipFill>
                <a:blip r:embed="rId10"/>
                <a:stretch>
                  <a:fillRect l="-604" t="-2448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Imagen 2">
            <a:extLst>
              <a:ext uri="{FF2B5EF4-FFF2-40B4-BE49-F238E27FC236}">
                <a16:creationId xmlns:a16="http://schemas.microsoft.com/office/drawing/2014/main" id="{790E4F61-257B-4711-80DA-15124C7CF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4203" y="30121497"/>
            <a:ext cx="7353300" cy="16287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36F295-3C74-41D3-A3AC-80C82E74B3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141" y="12253247"/>
            <a:ext cx="8829735" cy="621984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16">
            <a:extLst>
              <a:ext uri="{FF2B5EF4-FFF2-40B4-BE49-F238E27FC236}">
                <a16:creationId xmlns:a16="http://schemas.microsoft.com/office/drawing/2014/main" id="{A1741258-ECEC-453B-BCAA-136A39521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7705" y="11298224"/>
            <a:ext cx="14411901" cy="53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77" tIns="43439" rIns="86877" bIns="43439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 3. Interaction equation (black line) for the “intact” gross-section at Z = 0.</a:t>
            </a: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B9472CE7-F376-45B5-84DE-CE7188B62ACA}"/>
              </a:ext>
            </a:extLst>
          </p:cNvPr>
          <p:cNvGrpSpPr>
            <a:grpSpLocks noChangeAspect="1"/>
          </p:cNvGrpSpPr>
          <p:nvPr/>
        </p:nvGrpSpPr>
        <p:grpSpPr>
          <a:xfrm>
            <a:off x="31874933" y="19161525"/>
            <a:ext cx="11113377" cy="6438000"/>
            <a:chOff x="29972981" y="22402782"/>
            <a:chExt cx="14494225" cy="8396532"/>
          </a:xfrm>
        </p:grpSpPr>
        <p:pic>
          <p:nvPicPr>
            <p:cNvPr id="2061" name="Picture 2060" descr="Calendar&#10;&#10;Description automatically generated">
              <a:extLst>
                <a:ext uri="{FF2B5EF4-FFF2-40B4-BE49-F238E27FC236}">
                  <a16:creationId xmlns:a16="http://schemas.microsoft.com/office/drawing/2014/main" id="{A684C02A-CA14-44F1-925E-D22B3549E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b="21891"/>
            <a:stretch/>
          </p:blipFill>
          <p:spPr>
            <a:xfrm>
              <a:off x="29972981" y="22402782"/>
              <a:ext cx="9620221" cy="8396532"/>
            </a:xfrm>
            <a:prstGeom prst="rect">
              <a:avLst/>
            </a:prstGeom>
          </p:spPr>
        </p:pic>
        <p:pic>
          <p:nvPicPr>
            <p:cNvPr id="56" name="Picture 55" descr="Calendar&#10;&#10;Description automatically generated">
              <a:extLst>
                <a:ext uri="{FF2B5EF4-FFF2-40B4-BE49-F238E27FC236}">
                  <a16:creationId xmlns:a16="http://schemas.microsoft.com/office/drawing/2014/main" id="{6B722815-3802-4466-85B1-5319C38BD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6436" t="79054" r="60531"/>
            <a:stretch/>
          </p:blipFill>
          <p:spPr>
            <a:xfrm>
              <a:off x="39861492" y="22777861"/>
              <a:ext cx="2617476" cy="1854636"/>
            </a:xfrm>
            <a:prstGeom prst="rect">
              <a:avLst/>
            </a:prstGeom>
          </p:spPr>
        </p:pic>
        <p:pic>
          <p:nvPicPr>
            <p:cNvPr id="57" name="Picture 56" descr="Calendar&#10;&#10;Description automatically generated">
              <a:extLst>
                <a:ext uri="{FF2B5EF4-FFF2-40B4-BE49-F238E27FC236}">
                  <a16:creationId xmlns:a16="http://schemas.microsoft.com/office/drawing/2014/main" id="{BE65D66C-096B-4962-BB52-3086EAE18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41025" t="79054"/>
            <a:stretch/>
          </p:blipFill>
          <p:spPr>
            <a:xfrm>
              <a:off x="39794063" y="24917101"/>
              <a:ext cx="4673143" cy="1854636"/>
            </a:xfrm>
            <a:prstGeom prst="rect">
              <a:avLst/>
            </a:prstGeom>
          </p:spPr>
        </p:pic>
      </p:grpSp>
      <p:sp>
        <p:nvSpPr>
          <p:cNvPr id="59" name="Rectangle 16">
            <a:extLst>
              <a:ext uri="{FF2B5EF4-FFF2-40B4-BE49-F238E27FC236}">
                <a16:creationId xmlns:a16="http://schemas.microsoft.com/office/drawing/2014/main" id="{AF2FC2E4-494F-4FBB-9C3B-81EDD0CE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1387" y="18624855"/>
            <a:ext cx="14411901" cy="53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77" tIns="43439" rIns="86877" bIns="43439">
            <a:spAutoFit/>
          </a:bodyPr>
          <a:lstStyle/>
          <a:p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Figure 4. Summary of depth limits where 𝒇</a:t>
            </a:r>
            <a:r>
              <a:rPr lang="en-US" sz="2900" baseline="-25000" dirty="0">
                <a:solidFill>
                  <a:srgbClr val="0F1B3B"/>
                </a:solidFill>
                <a:latin typeface="Arial"/>
                <a:cs typeface="Arial"/>
              </a:rPr>
              <a:t>𝒋</a:t>
            </a:r>
            <a:r>
              <a:rPr lang="en-US" sz="2900" baseline="-25000" dirty="0" err="1">
                <a:solidFill>
                  <a:srgbClr val="0F1B3B"/>
                </a:solidFill>
                <a:latin typeface="Arial"/>
                <a:cs typeface="Arial"/>
              </a:rPr>
              <a:t>oint</a:t>
            </a:r>
            <a:r>
              <a:rPr lang="en-US" sz="2900" dirty="0">
                <a:solidFill>
                  <a:srgbClr val="0F1B3B"/>
                </a:solidFill>
                <a:latin typeface="Arial"/>
                <a:cs typeface="Arial"/>
              </a:rPr>
              <a:t> values exceed 1.</a:t>
            </a: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CBEC6782-EE40-4C58-ADB0-58CEBA07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465" y="25751925"/>
            <a:ext cx="13625432" cy="608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77" tIns="43439" rIns="86877" bIns="43439"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193925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F1B3B"/>
                </a:solidFill>
                <a:latin typeface="Arial"/>
                <a:cs typeface="Arial"/>
              </a:rPr>
              <a:t>CONCLUSIONS</a:t>
            </a: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Plastic hinges were expected to develop at the base of the abutment for most </a:t>
            </a:r>
            <a:r>
              <a:rPr lang="en-US" sz="3800" dirty="0" err="1">
                <a:solidFill>
                  <a:srgbClr val="0F1B3B"/>
                </a:solidFill>
                <a:latin typeface="Arial"/>
                <a:cs typeface="Arial"/>
              </a:rPr>
              <a:t>micropiles</a:t>
            </a:r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 considered once bridge span lengths exceeded </a:t>
            </a:r>
            <a:r>
              <a:rPr lang="en-US" sz="3800" b="1" dirty="0">
                <a:solidFill>
                  <a:srgbClr val="0F1B3B"/>
                </a:solidFill>
                <a:latin typeface="Arial"/>
                <a:cs typeface="Arial"/>
              </a:rPr>
              <a:t>100 to 125 ft.</a:t>
            </a:r>
          </a:p>
          <a:p>
            <a:pPr algn="just"/>
            <a:endParaRPr lang="en-US" sz="3800" b="1" dirty="0">
              <a:solidFill>
                <a:srgbClr val="0F1B3B"/>
              </a:solidFill>
              <a:latin typeface="Arial"/>
              <a:cs typeface="Arial"/>
            </a:endParaRPr>
          </a:p>
          <a:p>
            <a:pPr algn="just"/>
            <a:r>
              <a:rPr lang="en-US" sz="3800" dirty="0">
                <a:solidFill>
                  <a:srgbClr val="0F1B3B"/>
                </a:solidFill>
                <a:latin typeface="Arial"/>
                <a:cs typeface="Arial"/>
              </a:rPr>
              <a:t>For shallow bedrock depths (5 ft. below bottom of abutment in this study) a joint is more likely to be overloaded before a plastic hinge develops at the base of the abutment for intermediate and longer spans (75-150 ft)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306787-9EF7-4EFB-AE9A-C76EF7B965F0}"/>
                  </a:ext>
                </a:extLst>
              </p:cNvPr>
              <p:cNvSpPr txBox="1"/>
              <p:nvPr/>
            </p:nvSpPr>
            <p:spPr>
              <a:xfrm>
                <a:off x="18143751" y="23657363"/>
                <a:ext cx="4429225" cy="12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306787-9EF7-4EFB-AE9A-C76EF7B96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751" y="23657363"/>
                <a:ext cx="4429225" cy="12605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BC49112-EC6F-42DE-9281-DC053329F84D}"/>
              </a:ext>
            </a:extLst>
          </p:cNvPr>
          <p:cNvSpPr txBox="1"/>
          <p:nvPr/>
        </p:nvSpPr>
        <p:spPr>
          <a:xfrm>
            <a:off x="23452054" y="23820285"/>
            <a:ext cx="5232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Section 6.5.4.2 from AASHTO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(AASHTO, 2017)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441947-9C48-4302-A489-74837D1693B9}"/>
              </a:ext>
            </a:extLst>
          </p:cNvPr>
          <p:cNvSpPr txBox="1"/>
          <p:nvPr/>
        </p:nvSpPr>
        <p:spPr>
          <a:xfrm>
            <a:off x="18844093" y="29241173"/>
            <a:ext cx="6176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FHWA reference manual (Sabatini et al. 2005)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6C670C-604B-4353-A18F-69A16FFB0F7D}"/>
                  </a:ext>
                </a:extLst>
              </p:cNvPr>
              <p:cNvSpPr txBox="1"/>
              <p:nvPr/>
            </p:nvSpPr>
            <p:spPr>
              <a:xfrm>
                <a:off x="19829710" y="30121497"/>
                <a:ext cx="75663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Exceeds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combined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</a:rPr>
                        <m:t>capacity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6C670C-604B-4353-A18F-69A16FFB0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710" y="30121497"/>
                <a:ext cx="7566367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PosterTemplateLandscape_IndustrialTe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2531A09F5AC4F8065D5397F5FF8F8" ma:contentTypeVersion="13" ma:contentTypeDescription="Create a new document." ma:contentTypeScope="" ma:versionID="a44b719156b9488509ac54e3db2ef097">
  <xsd:schema xmlns:xsd="http://www.w3.org/2001/XMLSchema" xmlns:xs="http://www.w3.org/2001/XMLSchema" xmlns:p="http://schemas.microsoft.com/office/2006/metadata/properties" xmlns:ns2="2d158fa6-04c4-4b0b-9211-ddc5f24494d5" xmlns:ns3="0f169feb-6904-43e8-99c0-9fedfdfa937f" targetNamespace="http://schemas.microsoft.com/office/2006/metadata/properties" ma:root="true" ma:fieldsID="0ac257700bf034aa504499de4fc88220" ns2:_="" ns3:_="">
    <xsd:import namespace="2d158fa6-04c4-4b0b-9211-ddc5f24494d5"/>
    <xsd:import namespace="0f169feb-6904-43e8-99c0-9fedfdfa93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58fa6-04c4-4b0b-9211-ddc5f24494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69feb-6904-43e8-99c0-9fedfdfa9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FB92BE-82E0-4D69-87B7-D153C8D88A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58fa6-04c4-4b0b-9211-ddc5f24494d5"/>
    <ds:schemaRef ds:uri="0f169feb-6904-43e8-99c0-9fedfdfa9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63B258-11CA-4C4C-A2F5-3152A9FE9EF1}">
  <ds:schemaRefs>
    <ds:schemaRef ds:uri="http://schemas.microsoft.com/office/2006/metadata/properties"/>
    <ds:schemaRef ds:uri="0f169feb-6904-43e8-99c0-9fedfdfa937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d158fa6-04c4-4b0b-9211-ddc5f24494d5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0E7288-1A87-4FC6-81AB-F5A450375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PosterTemplateLandscape_IndustrialTesting.pot</Template>
  <TotalTime>15623</TotalTime>
  <Words>420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Rockwell</vt:lpstr>
      <vt:lpstr>Times New Roman</vt:lpstr>
      <vt:lpstr>PosterTemplateLandscape_IndustrialTesting</vt:lpstr>
      <vt:lpstr>Assessment of Micropile Supported IABs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Kip Palmer</dc:creator>
  <cp:lastModifiedBy>Sebastian Montoya-Vargas</cp:lastModifiedBy>
  <cp:revision>29</cp:revision>
  <dcterms:created xsi:type="dcterms:W3CDTF">2013-01-04T18:36:07Z</dcterms:created>
  <dcterms:modified xsi:type="dcterms:W3CDTF">2021-10-27T17:05:08Z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0x0101004B82531A09F5AC4F8065D5397F5FF8F8</vt:lpwstr>
  </property>
  <property fmtid="{D5CDD505-2E9C-101B-9397-08002B2CF9AE}" pid="3" name="Order">
    <vt:r8>900</vt:r8>
  </property>
</Properties>
</file>