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1pPr>
    <a:lvl2pPr marL="2193673" indent="-173652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2pPr>
    <a:lvl3pPr marL="4387346" indent="-3473052"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3pPr>
    <a:lvl4pPr marL="6582607" indent="-521116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4pPr>
    <a:lvl5pPr marL="8776280" indent="-6947690"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5pPr>
    <a:lvl6pPr marL="2285738" algn="l" defTabSz="457148" rtl="0" eaLnBrk="1" latinLnBrk="0" hangingPunct="1">
      <a:defRPr sz="8630" kern="1200">
        <a:solidFill>
          <a:schemeClr val="tx1"/>
        </a:solidFill>
        <a:latin typeface="Calibri" charset="0"/>
        <a:ea typeface="ＭＳ Ｐゴシック" charset="0"/>
        <a:cs typeface="ＭＳ Ｐゴシック" charset="0"/>
      </a:defRPr>
    </a:lvl6pPr>
    <a:lvl7pPr marL="2742885" algn="l" defTabSz="457148" rtl="0" eaLnBrk="1" latinLnBrk="0" hangingPunct="1">
      <a:defRPr sz="8630" kern="1200">
        <a:solidFill>
          <a:schemeClr val="tx1"/>
        </a:solidFill>
        <a:latin typeface="Calibri" charset="0"/>
        <a:ea typeface="ＭＳ Ｐゴシック" charset="0"/>
        <a:cs typeface="ＭＳ Ｐゴシック" charset="0"/>
      </a:defRPr>
    </a:lvl7pPr>
    <a:lvl8pPr marL="3200033" algn="l" defTabSz="457148" rtl="0" eaLnBrk="1" latinLnBrk="0" hangingPunct="1">
      <a:defRPr sz="8630" kern="1200">
        <a:solidFill>
          <a:schemeClr val="tx1"/>
        </a:solidFill>
        <a:latin typeface="Calibri" charset="0"/>
        <a:ea typeface="ＭＳ Ｐゴシック" charset="0"/>
        <a:cs typeface="ＭＳ Ｐゴシック" charset="0"/>
      </a:defRPr>
    </a:lvl8pPr>
    <a:lvl9pPr marL="3657181" algn="l" defTabSz="457148" rtl="0" eaLnBrk="1" latinLnBrk="0" hangingPunct="1">
      <a:defRPr sz="863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userDrawn="1">
          <p15:clr>
            <a:srgbClr val="A4A3A4"/>
          </p15:clr>
        </p15:guide>
        <p15:guide id="2" pos="138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B3B"/>
    <a:srgbClr val="0E0F33"/>
    <a:srgbClr val="F2EB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590" autoAdjust="0"/>
    <p:restoredTop sz="94660"/>
  </p:normalViewPr>
  <p:slideViewPr>
    <p:cSldViewPr snapToGrid="0" snapToObjects="1">
      <p:cViewPr>
        <p:scale>
          <a:sx n="25" d="100"/>
          <a:sy n="25" d="100"/>
        </p:scale>
        <p:origin x="1914" y="18"/>
      </p:cViewPr>
      <p:guideLst>
        <p:guide orient="horz" pos="10368"/>
        <p:guide pos="1382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handoutMaster" Target="handoutMasters/handoutMaster1.xml"/><Relationship Id="rId9"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2194560" fontAlgn="auto">
              <a:spcBef>
                <a:spcPts val="0"/>
              </a:spcBef>
              <a:spcAft>
                <a:spcPts val="0"/>
              </a:spcAft>
              <a:defRPr sz="1200" smtClean="0">
                <a:latin typeface="+mn-lt"/>
                <a:ea typeface="+mn-ea"/>
                <a:cs typeface="+mn-cs"/>
              </a:defRPr>
            </a:lvl1pPr>
          </a:lstStyle>
          <a:p>
            <a:pPr>
              <a:defRPr/>
            </a:pPr>
            <a:fld id="{AB3BCA96-AA2C-0743-9CFE-8FE2649A7D4D}" type="datetimeFigureOut">
              <a:rPr lang="en-US"/>
              <a:pPr>
                <a:defRPr/>
              </a:pPr>
              <a:t>10/22/2021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2194560" fontAlgn="auto">
              <a:spcBef>
                <a:spcPts val="0"/>
              </a:spcBef>
              <a:spcAft>
                <a:spcPts val="0"/>
              </a:spcAft>
              <a:defRPr sz="1200" smtClean="0">
                <a:latin typeface="+mn-lt"/>
                <a:ea typeface="+mn-ea"/>
                <a:cs typeface="+mn-cs"/>
              </a:defRPr>
            </a:lvl1pPr>
          </a:lstStyle>
          <a:p>
            <a:pPr>
              <a:defRPr/>
            </a:pPr>
            <a:fld id="{B60DC7FA-5E92-7F4A-8DB4-2367971C915D}" type="slidenum">
              <a:rPr lang="en-US"/>
              <a:pPr>
                <a:defRPr/>
              </a:pPr>
              <a:t>‹#›</a:t>
            </a:fld>
            <a:endParaRPr lang="en-US"/>
          </a:p>
        </p:txBody>
      </p:sp>
    </p:spTree>
    <p:extLst>
      <p:ext uri="{BB962C8B-B14F-4D97-AF65-F5344CB8AC3E}">
        <p14:creationId xmlns:p14="http://schemas.microsoft.com/office/powerpoint/2010/main" val="193246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DE0E2-86A7-4916-B723-754328BD2D1B}" type="datetimeFigureOut">
              <a:rPr lang="en-US" smtClean="0"/>
              <a:t>10/22/2021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8789F-EB83-4221-A7F4-CD9FF40A8F74}" type="slidenum">
              <a:rPr lang="en-US" smtClean="0"/>
              <a:t>‹#›</a:t>
            </a:fld>
            <a:endParaRPr lang="en-US"/>
          </a:p>
        </p:txBody>
      </p:sp>
    </p:spTree>
    <p:extLst>
      <p:ext uri="{BB962C8B-B14F-4D97-AF65-F5344CB8AC3E}">
        <p14:creationId xmlns:p14="http://schemas.microsoft.com/office/powerpoint/2010/main" val="46414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D8789F-EB83-4221-A7F4-CD9FF40A8F74}" type="slidenum">
              <a:rPr lang="en-US" smtClean="0"/>
              <a:t>1</a:t>
            </a:fld>
            <a:endParaRPr lang="en-US"/>
          </a:p>
        </p:txBody>
      </p:sp>
    </p:spTree>
    <p:extLst>
      <p:ext uri="{BB962C8B-B14F-4D97-AF65-F5344CB8AC3E}">
        <p14:creationId xmlns:p14="http://schemas.microsoft.com/office/powerpoint/2010/main" val="239926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7068" y="3609701"/>
            <a:ext cx="37307520" cy="2219558"/>
          </a:xfrm>
          <a:prstGeom prst="rect">
            <a:avLst/>
          </a:prstGeom>
        </p:spPr>
        <p:txBody>
          <a:bodyPr lIns="417010" tIns="208505" rIns="417010" bIns="208505"/>
          <a:lstStyle>
            <a:lvl1pPr algn="l">
              <a:defRPr sz="12500" b="1" i="0">
                <a:solidFill>
                  <a:srgbClr val="F2EBCD"/>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1555648" y="6631480"/>
            <a:ext cx="30723840" cy="2554559"/>
          </a:xfrm>
          <a:prstGeom prst="rect">
            <a:avLst/>
          </a:prstGeom>
        </p:spPr>
        <p:txBody>
          <a:bodyPr lIns="417010" tIns="208505" rIns="417010" bIns="208505"/>
          <a:lstStyle>
            <a:lvl1pPr marL="0" indent="0" algn="l">
              <a:buNone/>
              <a:defRPr sz="7000" b="0" i="0">
                <a:solidFill>
                  <a:srgbClr val="F2EBCD"/>
                </a:solidFill>
                <a:latin typeface="Rockwell"/>
                <a:cs typeface="Rockwell"/>
              </a:defRPr>
            </a:lvl1pPr>
            <a:lvl2pPr marL="2085051" indent="0" algn="ctr">
              <a:buNone/>
              <a:defRPr>
                <a:solidFill>
                  <a:schemeClr val="tx1">
                    <a:tint val="75000"/>
                  </a:schemeClr>
                </a:solidFill>
              </a:defRPr>
            </a:lvl2pPr>
            <a:lvl3pPr marL="4170103" indent="0" algn="ctr">
              <a:buNone/>
              <a:defRPr>
                <a:solidFill>
                  <a:schemeClr val="tx1">
                    <a:tint val="75000"/>
                  </a:schemeClr>
                </a:solidFill>
              </a:defRPr>
            </a:lvl3pPr>
            <a:lvl4pPr marL="6255154" indent="0" algn="ctr">
              <a:buNone/>
              <a:defRPr>
                <a:solidFill>
                  <a:schemeClr val="tx1">
                    <a:tint val="75000"/>
                  </a:schemeClr>
                </a:solidFill>
              </a:defRPr>
            </a:lvl4pPr>
            <a:lvl5pPr marL="8340206" indent="0" algn="ctr">
              <a:buNone/>
              <a:defRPr>
                <a:solidFill>
                  <a:schemeClr val="tx1">
                    <a:tint val="75000"/>
                  </a:schemeClr>
                </a:solidFill>
              </a:defRPr>
            </a:lvl5pPr>
            <a:lvl6pPr marL="10425257" indent="0" algn="ctr">
              <a:buNone/>
              <a:defRPr>
                <a:solidFill>
                  <a:schemeClr val="tx1">
                    <a:tint val="75000"/>
                  </a:schemeClr>
                </a:solidFill>
              </a:defRPr>
            </a:lvl6pPr>
            <a:lvl7pPr marL="12510309" indent="0" algn="ctr">
              <a:buNone/>
              <a:defRPr>
                <a:solidFill>
                  <a:schemeClr val="tx1">
                    <a:tint val="75000"/>
                  </a:schemeClr>
                </a:solidFill>
              </a:defRPr>
            </a:lvl7pPr>
            <a:lvl8pPr marL="14595360" indent="0" algn="ctr">
              <a:buNone/>
              <a:defRPr>
                <a:solidFill>
                  <a:schemeClr val="tx1">
                    <a:tint val="75000"/>
                  </a:schemeClr>
                </a:solidFill>
              </a:defRPr>
            </a:lvl8pPr>
            <a:lvl9pPr marL="1668041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126710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3669362"/>
            <a:ext cx="43891200" cy="3598797"/>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sp>
        <p:nvSpPr>
          <p:cNvPr id="6" name="Rectangle 5"/>
          <p:cNvSpPr/>
          <p:nvPr userDrawn="1"/>
        </p:nvSpPr>
        <p:spPr>
          <a:xfrm>
            <a:off x="-79373" y="32106908"/>
            <a:ext cx="44259203" cy="811493"/>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0" y="871329"/>
            <a:ext cx="12131040" cy="22806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00491" y="545344"/>
            <a:ext cx="2893897" cy="2971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2084448" rtl="0" eaLnBrk="1" fontAlgn="base" hangingPunct="1">
        <a:spcBef>
          <a:spcPct val="0"/>
        </a:spcBef>
        <a:spcAft>
          <a:spcPct val="0"/>
        </a:spcAft>
        <a:defRPr sz="20000" kern="1200">
          <a:solidFill>
            <a:schemeClr val="tx1"/>
          </a:solidFill>
          <a:latin typeface="+mj-lt"/>
          <a:ea typeface="ＭＳ Ｐゴシック" charset="0"/>
          <a:cs typeface="ＭＳ Ｐゴシック" charset="0"/>
        </a:defRPr>
      </a:lvl1pPr>
      <a:lvl2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2pPr>
      <a:lvl3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3pPr>
      <a:lvl4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4pPr>
      <a:lvl5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5pPr>
      <a:lvl6pPr marL="434386"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6pPr>
      <a:lvl7pPr marL="868771"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7pPr>
      <a:lvl8pPr marL="1303157"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8pPr>
      <a:lvl9pPr marL="1737543"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9pPr>
    </p:titleStyle>
    <p:bodyStyle>
      <a:lvl1pPr marL="1562582" indent="-1562582" algn="l" defTabSz="2084448" rtl="0" eaLnBrk="1" fontAlgn="base" hangingPunct="1">
        <a:spcBef>
          <a:spcPct val="20000"/>
        </a:spcBef>
        <a:spcAft>
          <a:spcPct val="0"/>
        </a:spcAft>
        <a:buFont typeface="Arial" charset="0"/>
        <a:buChar char="•"/>
        <a:defRPr sz="14600" kern="1200">
          <a:solidFill>
            <a:schemeClr val="tx1"/>
          </a:solidFill>
          <a:latin typeface="+mn-lt"/>
          <a:ea typeface="ＭＳ Ｐゴシック" charset="0"/>
          <a:cs typeface="ＭＳ Ｐゴシック" charset="0"/>
        </a:defRPr>
      </a:lvl1pPr>
      <a:lvl2pPr marL="3387605" indent="-1303157" algn="l" defTabSz="2084448" rtl="0" eaLnBrk="1" fontAlgn="base" hangingPunct="1">
        <a:spcBef>
          <a:spcPct val="20000"/>
        </a:spcBef>
        <a:spcAft>
          <a:spcPct val="0"/>
        </a:spcAft>
        <a:buFont typeface="Arial" charset="0"/>
        <a:buChar char="–"/>
        <a:defRPr sz="12700" kern="1200">
          <a:solidFill>
            <a:schemeClr val="tx1"/>
          </a:solidFill>
          <a:latin typeface="+mn-lt"/>
          <a:ea typeface="ＭＳ Ｐゴシック" charset="0"/>
          <a:cs typeface="+mn-cs"/>
        </a:defRPr>
      </a:lvl2pPr>
      <a:lvl3pPr marL="5212629" indent="-1042225" algn="l" defTabSz="2084448" rtl="0" eaLnBrk="1" fontAlgn="base" hangingPunct="1">
        <a:spcBef>
          <a:spcPct val="20000"/>
        </a:spcBef>
        <a:spcAft>
          <a:spcPct val="0"/>
        </a:spcAft>
        <a:buFont typeface="Arial" charset="0"/>
        <a:buChar char="•"/>
        <a:defRPr sz="10900" kern="1200">
          <a:solidFill>
            <a:schemeClr val="tx1"/>
          </a:solidFill>
          <a:latin typeface="+mn-lt"/>
          <a:ea typeface="ＭＳ Ｐゴシック" charset="0"/>
          <a:cs typeface="+mn-cs"/>
        </a:defRPr>
      </a:lvl3pPr>
      <a:lvl4pPr marL="7297077"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4pPr>
      <a:lvl5pPr marL="9381525"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5pPr>
      <a:lvl6pPr marL="11467783" indent="-1042526" algn="l" defTabSz="2085051" rtl="0" eaLnBrk="1" latinLnBrk="0" hangingPunct="1">
        <a:spcBef>
          <a:spcPct val="20000"/>
        </a:spcBef>
        <a:buFont typeface="Arial"/>
        <a:buChar char="•"/>
        <a:defRPr sz="9100" kern="1200">
          <a:solidFill>
            <a:schemeClr val="tx1"/>
          </a:solidFill>
          <a:latin typeface="+mn-lt"/>
          <a:ea typeface="+mn-ea"/>
          <a:cs typeface="+mn-cs"/>
        </a:defRPr>
      </a:lvl6pPr>
      <a:lvl7pPr marL="13552834" indent="-1042526" algn="l" defTabSz="2085051" rtl="0" eaLnBrk="1" latinLnBrk="0" hangingPunct="1">
        <a:spcBef>
          <a:spcPct val="20000"/>
        </a:spcBef>
        <a:buFont typeface="Arial"/>
        <a:buChar char="•"/>
        <a:defRPr sz="9100" kern="1200">
          <a:solidFill>
            <a:schemeClr val="tx1"/>
          </a:solidFill>
          <a:latin typeface="+mn-lt"/>
          <a:ea typeface="+mn-ea"/>
          <a:cs typeface="+mn-cs"/>
        </a:defRPr>
      </a:lvl7pPr>
      <a:lvl8pPr marL="15637886" indent="-1042526" algn="l" defTabSz="2085051" rtl="0" eaLnBrk="1" latinLnBrk="0" hangingPunct="1">
        <a:spcBef>
          <a:spcPct val="20000"/>
        </a:spcBef>
        <a:buFont typeface="Arial"/>
        <a:buChar char="•"/>
        <a:defRPr sz="9100" kern="1200">
          <a:solidFill>
            <a:schemeClr val="tx1"/>
          </a:solidFill>
          <a:latin typeface="+mn-lt"/>
          <a:ea typeface="+mn-ea"/>
          <a:cs typeface="+mn-cs"/>
        </a:defRPr>
      </a:lvl8pPr>
      <a:lvl9pPr marL="17722937" indent="-1042526" algn="l" defTabSz="20850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5051" rtl="0" eaLnBrk="1" latinLnBrk="0" hangingPunct="1">
        <a:defRPr sz="8200" kern="1200">
          <a:solidFill>
            <a:schemeClr val="tx1"/>
          </a:solidFill>
          <a:latin typeface="+mn-lt"/>
          <a:ea typeface="+mn-ea"/>
          <a:cs typeface="+mn-cs"/>
        </a:defRPr>
      </a:lvl1pPr>
      <a:lvl2pPr marL="2085051" algn="l" defTabSz="2085051" rtl="0" eaLnBrk="1" latinLnBrk="0" hangingPunct="1">
        <a:defRPr sz="8200" kern="1200">
          <a:solidFill>
            <a:schemeClr val="tx1"/>
          </a:solidFill>
          <a:latin typeface="+mn-lt"/>
          <a:ea typeface="+mn-ea"/>
          <a:cs typeface="+mn-cs"/>
        </a:defRPr>
      </a:lvl2pPr>
      <a:lvl3pPr marL="4170103" algn="l" defTabSz="2085051" rtl="0" eaLnBrk="1" latinLnBrk="0" hangingPunct="1">
        <a:defRPr sz="8200" kern="1200">
          <a:solidFill>
            <a:schemeClr val="tx1"/>
          </a:solidFill>
          <a:latin typeface="+mn-lt"/>
          <a:ea typeface="+mn-ea"/>
          <a:cs typeface="+mn-cs"/>
        </a:defRPr>
      </a:lvl3pPr>
      <a:lvl4pPr marL="6255154" algn="l" defTabSz="2085051" rtl="0" eaLnBrk="1" latinLnBrk="0" hangingPunct="1">
        <a:defRPr sz="8200" kern="1200">
          <a:solidFill>
            <a:schemeClr val="tx1"/>
          </a:solidFill>
          <a:latin typeface="+mn-lt"/>
          <a:ea typeface="+mn-ea"/>
          <a:cs typeface="+mn-cs"/>
        </a:defRPr>
      </a:lvl4pPr>
      <a:lvl5pPr marL="8340206" algn="l" defTabSz="2085051" rtl="0" eaLnBrk="1" latinLnBrk="0" hangingPunct="1">
        <a:defRPr sz="8200" kern="1200">
          <a:solidFill>
            <a:schemeClr val="tx1"/>
          </a:solidFill>
          <a:latin typeface="+mn-lt"/>
          <a:ea typeface="+mn-ea"/>
          <a:cs typeface="+mn-cs"/>
        </a:defRPr>
      </a:lvl5pPr>
      <a:lvl6pPr marL="10425257" algn="l" defTabSz="2085051" rtl="0" eaLnBrk="1" latinLnBrk="0" hangingPunct="1">
        <a:defRPr sz="8200" kern="1200">
          <a:solidFill>
            <a:schemeClr val="tx1"/>
          </a:solidFill>
          <a:latin typeface="+mn-lt"/>
          <a:ea typeface="+mn-ea"/>
          <a:cs typeface="+mn-cs"/>
        </a:defRPr>
      </a:lvl6pPr>
      <a:lvl7pPr marL="12510309" algn="l" defTabSz="2085051" rtl="0" eaLnBrk="1" latinLnBrk="0" hangingPunct="1">
        <a:defRPr sz="8200" kern="1200">
          <a:solidFill>
            <a:schemeClr val="tx1"/>
          </a:solidFill>
          <a:latin typeface="+mn-lt"/>
          <a:ea typeface="+mn-ea"/>
          <a:cs typeface="+mn-cs"/>
        </a:defRPr>
      </a:lvl7pPr>
      <a:lvl8pPr marL="14595360" algn="l" defTabSz="2085051" rtl="0" eaLnBrk="1" latinLnBrk="0" hangingPunct="1">
        <a:defRPr sz="8200" kern="1200">
          <a:solidFill>
            <a:schemeClr val="tx1"/>
          </a:solidFill>
          <a:latin typeface="+mn-lt"/>
          <a:ea typeface="+mn-ea"/>
          <a:cs typeface="+mn-cs"/>
        </a:defRPr>
      </a:lvl8pPr>
      <a:lvl9pPr marL="16680412" algn="l" defTabSz="20850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Title 1"/>
          <p:cNvSpPr>
            <a:spLocks noGrp="1"/>
          </p:cNvSpPr>
          <p:nvPr>
            <p:ph type="ctrTitle"/>
          </p:nvPr>
        </p:nvSpPr>
        <p:spPr bwMode="auto">
          <a:xfrm>
            <a:off x="1726520" y="3768247"/>
            <a:ext cx="36563096" cy="20343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sz="7200" i="1" dirty="0">
                <a:solidFill>
                  <a:prstClr val="white"/>
                </a:solidFill>
                <a:latin typeface="Arial"/>
                <a:cs typeface="Arial"/>
              </a:rPr>
              <a:t>Improved Bridge Capacity Assessment by Nonlinear Proxy </a:t>
            </a:r>
            <a:r>
              <a:rPr lang="en-US" sz="7200" i="1" dirty="0" smtClean="0">
                <a:solidFill>
                  <a:prstClr val="white"/>
                </a:solidFill>
                <a:latin typeface="Arial"/>
                <a:cs typeface="Arial"/>
              </a:rPr>
              <a:t>Finite-Element </a:t>
            </a:r>
            <a:r>
              <a:rPr lang="en-US" sz="7200" i="1" dirty="0">
                <a:solidFill>
                  <a:prstClr val="white"/>
                </a:solidFill>
                <a:latin typeface="Arial"/>
                <a:cs typeface="Arial"/>
              </a:rPr>
              <a:t>Analysis</a:t>
            </a:r>
            <a:endParaRPr lang="en-US" sz="10500" i="1" dirty="0">
              <a:solidFill>
                <a:schemeClr val="bg1"/>
              </a:solidFill>
              <a:latin typeface="Arial"/>
              <a:cs typeface="Arial"/>
            </a:endParaRPr>
          </a:p>
        </p:txBody>
      </p:sp>
      <p:sp>
        <p:nvSpPr>
          <p:cNvPr id="2050" name="Subtitle 2"/>
          <p:cNvSpPr>
            <a:spLocks noGrp="1"/>
          </p:cNvSpPr>
          <p:nvPr>
            <p:ph type="subTitle" idx="1"/>
          </p:nvPr>
        </p:nvSpPr>
        <p:spPr bwMode="auto">
          <a:xfrm>
            <a:off x="1670786" y="6173849"/>
            <a:ext cx="41839414" cy="23414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sz="4800" dirty="0" smtClean="0">
                <a:solidFill>
                  <a:schemeClr val="bg1"/>
                </a:solidFill>
                <a:latin typeface="Arial"/>
                <a:cs typeface="Arial"/>
              </a:rPr>
              <a:t>Andrew Schanck, </a:t>
            </a:r>
            <a:r>
              <a:rPr lang="en-US" sz="4800" smtClean="0">
                <a:solidFill>
                  <a:schemeClr val="bg1"/>
                </a:solidFill>
                <a:latin typeface="Arial"/>
                <a:cs typeface="Arial"/>
              </a:rPr>
              <a:t>M.</a:t>
            </a:r>
            <a:r>
              <a:rPr lang="en-US" sz="4800" err="1" smtClean="0">
                <a:solidFill>
                  <a:schemeClr val="bg1"/>
                </a:solidFill>
                <a:latin typeface="Arial"/>
                <a:cs typeface="Arial"/>
              </a:rPr>
              <a:t>Sc</a:t>
            </a:r>
            <a:r>
              <a:rPr lang="en-US" sz="4800" smtClean="0">
                <a:solidFill>
                  <a:schemeClr val="bg1"/>
                </a:solidFill>
                <a:latin typeface="Arial"/>
                <a:cs typeface="Arial"/>
              </a:rPr>
              <a:t>., E.I</a:t>
            </a:r>
            <a:r>
              <a:rPr lang="en-US" sz="4800" dirty="0" smtClean="0">
                <a:solidFill>
                  <a:schemeClr val="bg1"/>
                </a:solidFill>
                <a:latin typeface="Arial"/>
                <a:cs typeface="Arial"/>
              </a:rPr>
              <a:t>., Civil and Environmental Engineering, The University of Maine      Advisor: William Davids, </a:t>
            </a:r>
            <a:r>
              <a:rPr lang="en-US" sz="4800" dirty="0" err="1" smtClean="0">
                <a:solidFill>
                  <a:schemeClr val="bg1"/>
                </a:solidFill>
                <a:latin typeface="Arial"/>
                <a:cs typeface="Arial"/>
              </a:rPr>
              <a:t>Ph.D</a:t>
            </a:r>
            <a:r>
              <a:rPr lang="en-US" sz="4800" dirty="0" smtClean="0">
                <a:solidFill>
                  <a:schemeClr val="bg1"/>
                </a:solidFill>
                <a:latin typeface="Arial"/>
                <a:cs typeface="Arial"/>
              </a:rPr>
              <a:t>, P.E.</a:t>
            </a:r>
            <a:endParaRPr lang="en-US" sz="4800" dirty="0">
              <a:solidFill>
                <a:schemeClr val="bg1"/>
              </a:solidFill>
              <a:latin typeface="Arial"/>
              <a:cs typeface="Arial"/>
            </a:endParaRPr>
          </a:p>
        </p:txBody>
      </p:sp>
      <p:sp>
        <p:nvSpPr>
          <p:cNvPr id="10" name="TextBox 9"/>
          <p:cNvSpPr txBox="1"/>
          <p:nvPr/>
        </p:nvSpPr>
        <p:spPr>
          <a:xfrm>
            <a:off x="34144394" y="30979833"/>
            <a:ext cx="8290443" cy="534002"/>
          </a:xfrm>
          <a:prstGeom prst="rect">
            <a:avLst/>
          </a:prstGeom>
          <a:noFill/>
        </p:spPr>
        <p:txBody>
          <a:bodyPr lIns="86877" tIns="43439" rIns="86877" bIns="43439">
            <a:spAutoFit/>
          </a:bodyPr>
          <a:lstStyle/>
          <a:p>
            <a:pPr algn="r" defTabSz="2085051" fontAlgn="auto">
              <a:spcBef>
                <a:spcPts val="0"/>
              </a:spcBef>
              <a:spcAft>
                <a:spcPts val="0"/>
              </a:spcAft>
              <a:defRPr/>
            </a:pPr>
            <a:r>
              <a:rPr lang="en-US" sz="2900" dirty="0" smtClean="0">
                <a:solidFill>
                  <a:srgbClr val="0F1B3B"/>
                </a:solidFill>
                <a:latin typeface="Arial"/>
                <a:cs typeface="Arial"/>
              </a:rPr>
              <a:t>October</a:t>
            </a:r>
            <a:r>
              <a:rPr lang="en-US" sz="2900" dirty="0" smtClean="0">
                <a:solidFill>
                  <a:srgbClr val="0F1B3B"/>
                </a:solidFill>
                <a:latin typeface="Arial"/>
                <a:cs typeface="Arial"/>
              </a:rPr>
              <a:t> 2021 </a:t>
            </a:r>
            <a:r>
              <a:rPr lang="en-US" sz="2900" dirty="0" smtClean="0">
                <a:solidFill>
                  <a:srgbClr val="0F1B3B"/>
                </a:solidFill>
                <a:latin typeface="Arial"/>
                <a:cs typeface="Arial"/>
              </a:rPr>
              <a:t>– </a:t>
            </a:r>
            <a:r>
              <a:rPr lang="en-US" sz="2900" dirty="0" smtClean="0">
                <a:solidFill>
                  <a:srgbClr val="0F1B3B"/>
                </a:solidFill>
                <a:latin typeface="Arial"/>
                <a:ea typeface="+mn-ea"/>
                <a:cs typeface="Arial"/>
              </a:rPr>
              <a:t>www.tidc-utc.org</a:t>
            </a:r>
            <a:endParaRPr lang="en-US" sz="2900" dirty="0">
              <a:solidFill>
                <a:srgbClr val="0F1B3B"/>
              </a:solidFill>
              <a:latin typeface="Arial"/>
              <a:ea typeface="+mn-ea"/>
              <a:cs typeface="Arial"/>
            </a:endParaRPr>
          </a:p>
        </p:txBody>
      </p:sp>
      <p:sp>
        <p:nvSpPr>
          <p:cNvPr id="39" name="TextBox 11"/>
          <p:cNvSpPr txBox="1">
            <a:spLocks noChangeArrowheads="1"/>
          </p:cNvSpPr>
          <p:nvPr/>
        </p:nvSpPr>
        <p:spPr bwMode="auto">
          <a:xfrm>
            <a:off x="1670786" y="7320877"/>
            <a:ext cx="12787872" cy="8720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5400" b="1" dirty="0" smtClean="0">
                <a:solidFill>
                  <a:srgbClr val="0F1B3B"/>
                </a:solidFill>
                <a:latin typeface="Arial"/>
                <a:cs typeface="Arial"/>
              </a:rPr>
              <a:t>Motivation</a:t>
            </a:r>
          </a:p>
          <a:p>
            <a:endParaRPr lang="en-US" sz="100" dirty="0" smtClean="0">
              <a:solidFill>
                <a:srgbClr val="0F1B3B"/>
              </a:solidFill>
              <a:latin typeface="Rockwell" charset="0"/>
              <a:cs typeface="Rockwell" charset="0"/>
            </a:endParaRPr>
          </a:p>
          <a:p>
            <a:pPr algn="just"/>
            <a:r>
              <a:rPr lang="en-US" sz="3600" dirty="0" smtClean="0"/>
              <a:t>Many bridges built in the first half of the 20</a:t>
            </a:r>
            <a:r>
              <a:rPr lang="en-US" sz="3600" baseline="30000" dirty="0" smtClean="0"/>
              <a:t>th</a:t>
            </a:r>
            <a:r>
              <a:rPr lang="en-US" sz="3600" dirty="0" smtClean="0"/>
              <a:t> century are still in service today, carrying modern service-level loads without undergoing obvious damage. Despite this, conventional engineering analysis often predicts that these structures lack the strength to carry modern traffic, leading to costly load restrictions, repairs and replacement. While field live-load testing can be used to assess bridge response to heavy truck loads, these assessments are extrapolations of linear, service-level behavior, ignoring structures’ post-linear behavior. Here, a novel and computationally efficient numerical modeling technique – Nonlinear Proxy Finite Element Analysis (PFEA) – is developed to overcome limitations of physical testing and provide realistic capacity estimates by accounting for load redistribution and ductility.</a:t>
            </a:r>
          </a:p>
          <a:p>
            <a:pPr algn="just"/>
            <a:endParaRPr lang="en-US" sz="3800" dirty="0">
              <a:solidFill>
                <a:srgbClr val="0F1B3B"/>
              </a:solidFill>
              <a:latin typeface="Rockwell" charset="0"/>
              <a:cs typeface="Rockwell" charset="0"/>
            </a:endParaRPr>
          </a:p>
        </p:txBody>
      </p:sp>
      <p:sp>
        <p:nvSpPr>
          <p:cNvPr id="41" name="TextBox 17"/>
          <p:cNvSpPr txBox="1">
            <a:spLocks noChangeArrowheads="1"/>
          </p:cNvSpPr>
          <p:nvPr/>
        </p:nvSpPr>
        <p:spPr bwMode="auto">
          <a:xfrm>
            <a:off x="29103687" y="24241173"/>
            <a:ext cx="13500194" cy="702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5400" b="1" dirty="0" smtClean="0">
                <a:solidFill>
                  <a:srgbClr val="0F1B3B"/>
                </a:solidFill>
                <a:latin typeface="Arial"/>
                <a:cs typeface="Arial"/>
              </a:rPr>
              <a:t>Conclusions</a:t>
            </a:r>
            <a:endParaRPr lang="en-US" sz="5400" b="1" dirty="0">
              <a:solidFill>
                <a:srgbClr val="0F1B3B"/>
              </a:solidFill>
              <a:latin typeface="Arial"/>
              <a:cs typeface="Arial"/>
            </a:endParaRPr>
          </a:p>
          <a:p>
            <a:endParaRPr lang="en-US" sz="100" dirty="0">
              <a:solidFill>
                <a:srgbClr val="0F1B3B"/>
              </a:solidFill>
              <a:latin typeface="Rockwell" charset="0"/>
              <a:cs typeface="Rockwell" charset="0"/>
            </a:endParaRPr>
          </a:p>
          <a:p>
            <a:pPr marL="571500" indent="-571500">
              <a:buFont typeface="Arial" panose="020B0604020202020204" pitchFamily="34" charset="0"/>
              <a:buChar char="•"/>
            </a:pPr>
            <a:r>
              <a:rPr lang="en-US" sz="3600" dirty="0" smtClean="0"/>
              <a:t>PFEA can </a:t>
            </a:r>
            <a:r>
              <a:rPr lang="en-US" sz="3600" dirty="0"/>
              <a:t>accurately predict a bridge’s behavior at ultimate capacity including load redistribution, ductility, and nonlinear material behavior</a:t>
            </a:r>
          </a:p>
          <a:p>
            <a:pPr marL="571500" indent="-571500">
              <a:buFont typeface="Arial" panose="020B0604020202020204" pitchFamily="34" charset="0"/>
              <a:buChar char="•"/>
            </a:pPr>
            <a:r>
              <a:rPr lang="en-US" sz="3600" dirty="0" smtClean="0"/>
              <a:t>PFEA can </a:t>
            </a:r>
            <a:r>
              <a:rPr lang="en-US" sz="3600" dirty="0"/>
              <a:t>be a useful tool in bridge capacity rating that can prevent costly remedial action and avoid field load </a:t>
            </a:r>
            <a:r>
              <a:rPr lang="en-US" sz="3600" dirty="0" smtClean="0"/>
              <a:t>tests</a:t>
            </a:r>
          </a:p>
          <a:p>
            <a:pPr marL="571500" indent="-571500">
              <a:buFont typeface="Arial" panose="020B0604020202020204" pitchFamily="34" charset="0"/>
              <a:buChar char="•"/>
            </a:pPr>
            <a:r>
              <a:rPr lang="en-US" sz="3600" dirty="0" smtClean="0"/>
              <a:t>With minimal, straightforward alteration of the moment-curvature extraction and modeling processes, PFEA’s utility can be expanded to cover bridges for which it was not initially designed</a:t>
            </a:r>
          </a:p>
          <a:p>
            <a:pPr marL="571500" indent="-571500">
              <a:buFont typeface="Arial" panose="020B0604020202020204" pitchFamily="34" charset="0"/>
              <a:buChar char="•"/>
            </a:pPr>
            <a:r>
              <a:rPr lang="en-US" sz="3600" dirty="0" smtClean="0"/>
              <a:t>PFEA’s mechanics basis and built-in conservatism justify its use for bridge analysis, and has been successfully used to update the rating of a real bridge</a:t>
            </a:r>
            <a:endParaRPr lang="en-US" sz="3600" dirty="0"/>
          </a:p>
        </p:txBody>
      </p:sp>
      <p:sp>
        <p:nvSpPr>
          <p:cNvPr id="42" name="TextBox 11"/>
          <p:cNvSpPr txBox="1">
            <a:spLocks noChangeArrowheads="1"/>
          </p:cNvSpPr>
          <p:nvPr/>
        </p:nvSpPr>
        <p:spPr bwMode="auto">
          <a:xfrm>
            <a:off x="1724973" y="15378436"/>
            <a:ext cx="12733685" cy="3180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5400" b="1" dirty="0" smtClean="0">
                <a:solidFill>
                  <a:srgbClr val="0F1B3B"/>
                </a:solidFill>
                <a:latin typeface="Arial"/>
                <a:cs typeface="Arial"/>
              </a:rPr>
              <a:t>Overview of Technique</a:t>
            </a:r>
          </a:p>
          <a:p>
            <a:endParaRPr lang="en-US" sz="100" b="1" dirty="0">
              <a:solidFill>
                <a:srgbClr val="0F1B3B"/>
              </a:solidFill>
              <a:latin typeface="Arial"/>
              <a:cs typeface="Arial"/>
            </a:endParaRPr>
          </a:p>
          <a:p>
            <a:r>
              <a:rPr lang="en-US" sz="3600" dirty="0">
                <a:solidFill>
                  <a:srgbClr val="0F1B3B"/>
                </a:solidFill>
                <a:latin typeface="+mn-lt"/>
                <a:cs typeface="Arial"/>
              </a:rPr>
              <a:t>1. </a:t>
            </a:r>
            <a:r>
              <a:rPr lang="en-US" sz="3600" dirty="0" smtClean="0">
                <a:solidFill>
                  <a:srgbClr val="0F1B3B"/>
                </a:solidFill>
                <a:cs typeface="Arial"/>
              </a:rPr>
              <a:t>Extract </a:t>
            </a:r>
            <a:r>
              <a:rPr lang="en-US" sz="3600" dirty="0">
                <a:solidFill>
                  <a:srgbClr val="0F1B3B"/>
                </a:solidFill>
                <a:cs typeface="Arial"/>
              </a:rPr>
              <a:t>Moment-Curvature Behavior, Create a Proxy Section using Nonlinear Optimization, Verify in ABAQUS</a:t>
            </a:r>
          </a:p>
          <a:p>
            <a:endParaRPr lang="en-US" sz="3600" dirty="0">
              <a:solidFill>
                <a:srgbClr val="0F1B3B"/>
              </a:solidFill>
              <a:latin typeface="+mn-lt"/>
              <a:cs typeface="Arial"/>
            </a:endParaRPr>
          </a:p>
          <a:p>
            <a:pPr algn="just"/>
            <a:endParaRPr lang="en-US" sz="3800" dirty="0">
              <a:solidFill>
                <a:srgbClr val="0F1B3B"/>
              </a:solidFill>
              <a:latin typeface="Rockwell" charset="0"/>
              <a:cs typeface="Rockwell" charset="0"/>
            </a:endParaRPr>
          </a:p>
        </p:txBody>
      </p:sp>
      <p:sp>
        <p:nvSpPr>
          <p:cNvPr id="43" name="TextBox 17"/>
          <p:cNvSpPr txBox="1">
            <a:spLocks noChangeArrowheads="1"/>
          </p:cNvSpPr>
          <p:nvPr/>
        </p:nvSpPr>
        <p:spPr bwMode="auto">
          <a:xfrm>
            <a:off x="28947803" y="12286042"/>
            <a:ext cx="13529926" cy="4812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5400" b="1" dirty="0" smtClean="0">
                <a:solidFill>
                  <a:srgbClr val="0F1B3B"/>
                </a:solidFill>
                <a:latin typeface="Arial"/>
                <a:cs typeface="Arial"/>
              </a:rPr>
              <a:t>Extensions to and Uses of PFEA</a:t>
            </a:r>
            <a:endParaRPr lang="en-US" sz="5400" b="1" dirty="0">
              <a:solidFill>
                <a:srgbClr val="0F1B3B"/>
              </a:solidFill>
              <a:latin typeface="Arial"/>
              <a:cs typeface="Arial"/>
            </a:endParaRPr>
          </a:p>
          <a:p>
            <a:endParaRPr lang="en-US" sz="100" dirty="0">
              <a:solidFill>
                <a:srgbClr val="0F1B3B"/>
              </a:solidFill>
              <a:latin typeface="Rockwell" charset="0"/>
              <a:cs typeface="Rockwell" charset="0"/>
            </a:endParaRPr>
          </a:p>
          <a:p>
            <a:pPr marL="571500" indent="-571500">
              <a:buFont typeface="Arial" panose="020B0604020202020204" pitchFamily="34" charset="0"/>
              <a:buChar char="•"/>
            </a:pPr>
            <a:r>
              <a:rPr lang="en-US" sz="3600" dirty="0" smtClean="0"/>
              <a:t>Effects of deck skewness explicitly incorporated</a:t>
            </a:r>
            <a:endParaRPr lang="en-US" sz="3600" dirty="0"/>
          </a:p>
          <a:p>
            <a:pPr marL="571500" indent="-571500">
              <a:buFont typeface="Arial" panose="020B0604020202020204" pitchFamily="34" charset="0"/>
              <a:buChar char="•"/>
            </a:pPr>
            <a:r>
              <a:rPr lang="en-US" sz="3600" dirty="0" smtClean="0"/>
              <a:t>Results of analyses used to rate bridges for shear capacity</a:t>
            </a:r>
            <a:endParaRPr lang="en-US" sz="3600" dirty="0"/>
          </a:p>
          <a:p>
            <a:pPr marL="571500" indent="-571500">
              <a:buFont typeface="Arial" panose="020B0604020202020204" pitchFamily="34" charset="0"/>
              <a:buChar char="•"/>
            </a:pPr>
            <a:r>
              <a:rPr lang="en-US" sz="3600" dirty="0" smtClean="0"/>
              <a:t>Effects of prestressing incorporated into the moment-curvature relationship extraction process</a:t>
            </a:r>
            <a:r>
              <a:rPr lang="en-US" sz="3600" dirty="0"/>
              <a:t> </a:t>
            </a:r>
            <a:r>
              <a:rPr lang="en-US" sz="3600" dirty="0" smtClean="0"/>
              <a:t>– validated against results of a full-scale destructive bridge test available in the literature</a:t>
            </a:r>
          </a:p>
          <a:p>
            <a:pPr marL="571500" indent="-571500">
              <a:buFont typeface="Arial" panose="020B0604020202020204" pitchFamily="34" charset="0"/>
              <a:buChar char="•"/>
            </a:pPr>
            <a:r>
              <a:rPr lang="en-US" sz="3600" dirty="0" smtClean="0"/>
              <a:t>Results of PFEA analysis used to justify loosening of load restrictions on </a:t>
            </a:r>
            <a:r>
              <a:rPr lang="en-US" sz="3600" dirty="0" err="1" smtClean="0"/>
              <a:t>MaineDOT</a:t>
            </a:r>
            <a:r>
              <a:rPr lang="en-US" sz="3600" dirty="0" smtClean="0"/>
              <a:t> Bridge 5109</a:t>
            </a:r>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22" y="30368134"/>
            <a:ext cx="7058250" cy="2000587"/>
          </a:xfrm>
          <a:prstGeom prst="rect">
            <a:avLst/>
          </a:prstGeom>
        </p:spPr>
      </p:pic>
      <p:sp>
        <p:nvSpPr>
          <p:cNvPr id="46" name="Rectangle 13"/>
          <p:cNvSpPr>
            <a:spLocks noChangeArrowheads="1"/>
          </p:cNvSpPr>
          <p:nvPr/>
        </p:nvSpPr>
        <p:spPr bwMode="auto">
          <a:xfrm>
            <a:off x="15584386" y="14328394"/>
            <a:ext cx="11877549" cy="457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r>
              <a:rPr lang="en-US" sz="2400" dirty="0">
                <a:solidFill>
                  <a:srgbClr val="0F1B3B"/>
                </a:solidFill>
                <a:latin typeface="Arial"/>
                <a:cs typeface="Arial"/>
              </a:rPr>
              <a:t>Figure 3: Deformed Shape of PFEA Model at Ultimate Capacity</a:t>
            </a:r>
          </a:p>
        </p:txBody>
      </p:sp>
      <p:sp>
        <p:nvSpPr>
          <p:cNvPr id="50" name="TextBox 11"/>
          <p:cNvSpPr txBox="1">
            <a:spLocks noChangeArrowheads="1"/>
          </p:cNvSpPr>
          <p:nvPr/>
        </p:nvSpPr>
        <p:spPr bwMode="auto">
          <a:xfrm>
            <a:off x="15581861" y="7430894"/>
            <a:ext cx="12187183" cy="641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3600" dirty="0">
                <a:solidFill>
                  <a:srgbClr val="0F1B3B"/>
                </a:solidFill>
                <a:latin typeface="+mn-lt"/>
                <a:cs typeface="Arial"/>
              </a:rPr>
              <a:t>3. Use </a:t>
            </a:r>
            <a:r>
              <a:rPr lang="en-US" sz="3600" dirty="0" smtClean="0">
                <a:solidFill>
                  <a:srgbClr val="0F1B3B"/>
                </a:solidFill>
                <a:latin typeface="+mn-lt"/>
                <a:cs typeface="Arial"/>
              </a:rPr>
              <a:t>PFEA Used to </a:t>
            </a:r>
            <a:r>
              <a:rPr lang="en-US" sz="3600" dirty="0">
                <a:solidFill>
                  <a:srgbClr val="0F1B3B"/>
                </a:solidFill>
                <a:latin typeface="+mn-lt"/>
                <a:cs typeface="Arial"/>
              </a:rPr>
              <a:t>Determine Ultimate Capacity </a:t>
            </a:r>
          </a:p>
        </p:txBody>
      </p:sp>
      <p:sp>
        <p:nvSpPr>
          <p:cNvPr id="51" name="Rectangle 13"/>
          <p:cNvSpPr>
            <a:spLocks noChangeArrowheads="1"/>
          </p:cNvSpPr>
          <p:nvPr/>
        </p:nvSpPr>
        <p:spPr bwMode="auto">
          <a:xfrm>
            <a:off x="1726522" y="29932736"/>
            <a:ext cx="11877549" cy="457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r>
              <a:rPr lang="en-US" sz="2400" dirty="0">
                <a:solidFill>
                  <a:srgbClr val="0F1B3B"/>
                </a:solidFill>
                <a:latin typeface="Arial"/>
                <a:cs typeface="Arial"/>
              </a:rPr>
              <a:t>Figure 2: Actual, Proxy, and Implemented Moment-Curvature Relationships</a:t>
            </a:r>
          </a:p>
        </p:txBody>
      </p:sp>
      <p:sp>
        <p:nvSpPr>
          <p:cNvPr id="52" name="TextBox 11"/>
          <p:cNvSpPr txBox="1">
            <a:spLocks noChangeArrowheads="1"/>
          </p:cNvSpPr>
          <p:nvPr/>
        </p:nvSpPr>
        <p:spPr bwMode="auto">
          <a:xfrm>
            <a:off x="15581860" y="14808057"/>
            <a:ext cx="13203967" cy="2626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5400" b="1" dirty="0" smtClean="0">
                <a:solidFill>
                  <a:srgbClr val="0F1B3B"/>
                </a:solidFill>
                <a:latin typeface="Arial"/>
                <a:cs typeface="Arial"/>
              </a:rPr>
              <a:t>Results</a:t>
            </a:r>
          </a:p>
          <a:p>
            <a:endParaRPr lang="en-US" sz="100" b="1" dirty="0">
              <a:solidFill>
                <a:srgbClr val="0F1B3B"/>
              </a:solidFill>
              <a:latin typeface="Arial"/>
              <a:cs typeface="Arial"/>
            </a:endParaRPr>
          </a:p>
          <a:p>
            <a:r>
              <a:rPr lang="en-US" sz="3600" dirty="0">
                <a:solidFill>
                  <a:srgbClr val="0F1B3B"/>
                </a:solidFill>
                <a:latin typeface="+mn-lt"/>
                <a:cs typeface="Arial"/>
              </a:rPr>
              <a:t>1</a:t>
            </a:r>
            <a:r>
              <a:rPr lang="en-US" sz="3600" dirty="0" smtClean="0">
                <a:solidFill>
                  <a:srgbClr val="0F1B3B"/>
                </a:solidFill>
                <a:latin typeface="+mn-lt"/>
                <a:cs typeface="Arial"/>
              </a:rPr>
              <a:t>. Constitutive models and moment-curvature extraction process verified against previous tests of reinforced concrete beams</a:t>
            </a:r>
            <a:endParaRPr lang="en-US" sz="3600" dirty="0">
              <a:solidFill>
                <a:srgbClr val="0F1B3B"/>
              </a:solidFill>
              <a:latin typeface="+mn-lt"/>
              <a:cs typeface="Arial"/>
            </a:endParaRPr>
          </a:p>
          <a:p>
            <a:pPr algn="just"/>
            <a:endParaRPr lang="en-US" sz="3800" dirty="0">
              <a:solidFill>
                <a:srgbClr val="0F1B3B"/>
              </a:solidFill>
              <a:latin typeface="Rockwell" charset="0"/>
              <a:cs typeface="Rockwell" charset="0"/>
            </a:endParaRPr>
          </a:p>
        </p:txBody>
      </p:sp>
      <p:sp>
        <p:nvSpPr>
          <p:cNvPr id="54" name="Rectangle 13"/>
          <p:cNvSpPr>
            <a:spLocks noChangeArrowheads="1"/>
          </p:cNvSpPr>
          <p:nvPr/>
        </p:nvSpPr>
        <p:spPr bwMode="auto">
          <a:xfrm>
            <a:off x="15584386" y="23405867"/>
            <a:ext cx="11877549" cy="457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r>
              <a:rPr lang="en-US" sz="2400" dirty="0">
                <a:solidFill>
                  <a:srgbClr val="0F1B3B"/>
                </a:solidFill>
                <a:latin typeface="Arial"/>
                <a:cs typeface="Arial"/>
              </a:rPr>
              <a:t>Figure 4: </a:t>
            </a:r>
            <a:r>
              <a:rPr lang="en-US" sz="2400" dirty="0" smtClean="0">
                <a:solidFill>
                  <a:srgbClr val="0F1B3B"/>
                </a:solidFill>
                <a:latin typeface="Arial"/>
                <a:cs typeface="Arial"/>
              </a:rPr>
              <a:t>Validation of PFEA Prediction against Lab Beam Tests</a:t>
            </a:r>
            <a:endParaRPr lang="en-US" sz="2400" dirty="0">
              <a:solidFill>
                <a:srgbClr val="0F1B3B"/>
              </a:solidFill>
              <a:latin typeface="Arial"/>
              <a:cs typeface="Arial"/>
            </a:endParaRPr>
          </a:p>
        </p:txBody>
      </p:sp>
      <p:sp>
        <p:nvSpPr>
          <p:cNvPr id="55" name="TextBox 11"/>
          <p:cNvSpPr txBox="1">
            <a:spLocks noChangeArrowheads="1"/>
          </p:cNvSpPr>
          <p:nvPr/>
        </p:nvSpPr>
        <p:spPr bwMode="auto">
          <a:xfrm>
            <a:off x="15581861" y="24079956"/>
            <a:ext cx="12187183" cy="1195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3600" dirty="0">
                <a:solidFill>
                  <a:srgbClr val="0F1B3B"/>
                </a:solidFill>
                <a:latin typeface="+mn-lt"/>
                <a:cs typeface="Arial"/>
              </a:rPr>
              <a:t>2. </a:t>
            </a:r>
            <a:r>
              <a:rPr lang="en-US" sz="3600" dirty="0" smtClean="0">
                <a:solidFill>
                  <a:srgbClr val="0F1B3B"/>
                </a:solidFill>
                <a:cs typeface="Arial"/>
              </a:rPr>
              <a:t>PFEA </a:t>
            </a:r>
            <a:r>
              <a:rPr lang="en-US" sz="3600" dirty="0">
                <a:solidFill>
                  <a:srgbClr val="0F1B3B"/>
                </a:solidFill>
                <a:cs typeface="Arial"/>
              </a:rPr>
              <a:t>accurately predicted redistribution of load after individual girder softening</a:t>
            </a:r>
          </a:p>
        </p:txBody>
      </p:sp>
      <p:pic>
        <p:nvPicPr>
          <p:cNvPr id="56" name="Picture 55"/>
          <p:cNvPicPr/>
          <p:nvPr/>
        </p:nvPicPr>
        <p:blipFill rotWithShape="1">
          <a:blip r:embed="rId4"/>
          <a:srcRect l="2402" t="13335" r="51204" b="30256"/>
          <a:stretch/>
        </p:blipFill>
        <p:spPr bwMode="auto">
          <a:xfrm>
            <a:off x="1726521" y="17300205"/>
            <a:ext cx="12516889" cy="5852161"/>
          </a:xfrm>
          <a:prstGeom prst="rect">
            <a:avLst/>
          </a:prstGeom>
          <a:ln>
            <a:noFill/>
          </a:ln>
          <a:extLst>
            <a:ext uri="{53640926-AAD7-44D8-BBD7-CCE9431645EC}">
              <a14:shadowObscured xmlns:a14="http://schemas.microsoft.com/office/drawing/2010/main"/>
            </a:ext>
          </a:extLst>
        </p:spPr>
      </p:pic>
      <p:sp>
        <p:nvSpPr>
          <p:cNvPr id="57" name="TextBox 11"/>
          <p:cNvSpPr txBox="1">
            <a:spLocks noChangeArrowheads="1"/>
          </p:cNvSpPr>
          <p:nvPr/>
        </p:nvSpPr>
        <p:spPr bwMode="auto">
          <a:xfrm>
            <a:off x="28947802" y="7544233"/>
            <a:ext cx="13050268" cy="641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3600" dirty="0">
                <a:solidFill>
                  <a:srgbClr val="0F1B3B"/>
                </a:solidFill>
                <a:latin typeface="+mn-lt"/>
                <a:cs typeface="Arial"/>
              </a:rPr>
              <a:t>3. </a:t>
            </a:r>
            <a:r>
              <a:rPr lang="en-US" sz="3600" dirty="0" smtClean="0">
                <a:solidFill>
                  <a:srgbClr val="0F1B3B"/>
                </a:solidFill>
                <a:cs typeface="Arial"/>
              </a:rPr>
              <a:t>PFEA </a:t>
            </a:r>
            <a:r>
              <a:rPr lang="en-US" sz="3600" dirty="0">
                <a:solidFill>
                  <a:srgbClr val="0F1B3B"/>
                </a:solidFill>
                <a:cs typeface="Arial"/>
              </a:rPr>
              <a:t>led to significant increase in controlling rating </a:t>
            </a:r>
            <a:r>
              <a:rPr lang="en-US" sz="3600" dirty="0" smtClean="0">
                <a:solidFill>
                  <a:srgbClr val="0F1B3B"/>
                </a:solidFill>
                <a:cs typeface="Arial"/>
              </a:rPr>
              <a:t>factors</a:t>
            </a:r>
            <a:endParaRPr lang="en-US" sz="3600" dirty="0">
              <a:solidFill>
                <a:srgbClr val="0F1B3B"/>
              </a:solidFill>
              <a:cs typeface="Arial"/>
            </a:endParaRPr>
          </a:p>
        </p:txBody>
      </p:sp>
      <p:pic>
        <p:nvPicPr>
          <p:cNvPr id="58" name="Picture 57"/>
          <p:cNvPicPr/>
          <p:nvPr/>
        </p:nvPicPr>
        <p:blipFill>
          <a:blip r:embed="rId5">
            <a:extLst>
              <a:ext uri="{28A0092B-C50C-407E-A947-70E740481C1C}">
                <a14:useLocalDpi xmlns:a14="http://schemas.microsoft.com/office/drawing/2010/main" val="0"/>
              </a:ext>
            </a:extLst>
          </a:blip>
          <a:srcRect/>
          <a:stretch>
            <a:fillRect/>
          </a:stretch>
        </p:blipFill>
        <p:spPr bwMode="auto">
          <a:xfrm>
            <a:off x="17266267" y="25433389"/>
            <a:ext cx="8175224" cy="5451220"/>
          </a:xfrm>
          <a:prstGeom prst="rect">
            <a:avLst/>
          </a:prstGeom>
          <a:noFill/>
          <a:ln>
            <a:noFill/>
          </a:ln>
        </p:spPr>
      </p:pic>
      <p:sp>
        <p:nvSpPr>
          <p:cNvPr id="60" name="Rectangle 13"/>
          <p:cNvSpPr>
            <a:spLocks noChangeArrowheads="1"/>
          </p:cNvSpPr>
          <p:nvPr/>
        </p:nvSpPr>
        <p:spPr bwMode="auto">
          <a:xfrm>
            <a:off x="28948093" y="8238332"/>
            <a:ext cx="11877549" cy="457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r>
              <a:rPr lang="en-US" sz="2400" dirty="0">
                <a:solidFill>
                  <a:srgbClr val="0F1B3B"/>
                </a:solidFill>
                <a:latin typeface="Arial"/>
                <a:cs typeface="Arial"/>
              </a:rPr>
              <a:t>Table 1: Initial and Updated Rating Factors</a:t>
            </a:r>
          </a:p>
        </p:txBody>
      </p:sp>
      <p:graphicFrame>
        <p:nvGraphicFramePr>
          <p:cNvPr id="61" name="Table 60"/>
          <p:cNvGraphicFramePr>
            <a:graphicFrameLocks noGrp="1"/>
          </p:cNvGraphicFramePr>
          <p:nvPr>
            <p:extLst>
              <p:ext uri="{D42A27DB-BD31-4B8C-83A1-F6EECF244321}">
                <p14:modId xmlns:p14="http://schemas.microsoft.com/office/powerpoint/2010/main" val="1392079919"/>
              </p:ext>
            </p:extLst>
          </p:nvPr>
        </p:nvGraphicFramePr>
        <p:xfrm>
          <a:off x="28947803" y="8729158"/>
          <a:ext cx="13311429" cy="3145046"/>
        </p:xfrm>
        <a:graphic>
          <a:graphicData uri="http://schemas.openxmlformats.org/drawingml/2006/table">
            <a:tbl>
              <a:tblPr firstRow="1" bandRow="1">
                <a:tableStyleId>{6E25E649-3F16-4E02-A733-19D2CDBF48F0}</a:tableStyleId>
              </a:tblPr>
              <a:tblGrid>
                <a:gridCol w="1310424">
                  <a:extLst>
                    <a:ext uri="{9D8B030D-6E8A-4147-A177-3AD203B41FA5}">
                      <a16:colId xmlns:a16="http://schemas.microsoft.com/office/drawing/2014/main" val="2272323916"/>
                    </a:ext>
                  </a:extLst>
                </a:gridCol>
                <a:gridCol w="1109835">
                  <a:extLst>
                    <a:ext uri="{9D8B030D-6E8A-4147-A177-3AD203B41FA5}">
                      <a16:colId xmlns:a16="http://schemas.microsoft.com/office/drawing/2014/main" val="4111699556"/>
                    </a:ext>
                  </a:extLst>
                </a:gridCol>
                <a:gridCol w="1210130">
                  <a:extLst>
                    <a:ext uri="{9D8B030D-6E8A-4147-A177-3AD203B41FA5}">
                      <a16:colId xmlns:a16="http://schemas.microsoft.com/office/drawing/2014/main" val="610680644"/>
                    </a:ext>
                  </a:extLst>
                </a:gridCol>
                <a:gridCol w="1210130">
                  <a:extLst>
                    <a:ext uri="{9D8B030D-6E8A-4147-A177-3AD203B41FA5}">
                      <a16:colId xmlns:a16="http://schemas.microsoft.com/office/drawing/2014/main" val="1722897766"/>
                    </a:ext>
                  </a:extLst>
                </a:gridCol>
                <a:gridCol w="1210130">
                  <a:extLst>
                    <a:ext uri="{9D8B030D-6E8A-4147-A177-3AD203B41FA5}">
                      <a16:colId xmlns:a16="http://schemas.microsoft.com/office/drawing/2014/main" val="2899248140"/>
                    </a:ext>
                  </a:extLst>
                </a:gridCol>
                <a:gridCol w="1210130">
                  <a:extLst>
                    <a:ext uri="{9D8B030D-6E8A-4147-A177-3AD203B41FA5}">
                      <a16:colId xmlns:a16="http://schemas.microsoft.com/office/drawing/2014/main" val="3726239786"/>
                    </a:ext>
                  </a:extLst>
                </a:gridCol>
                <a:gridCol w="1210130">
                  <a:extLst>
                    <a:ext uri="{9D8B030D-6E8A-4147-A177-3AD203B41FA5}">
                      <a16:colId xmlns:a16="http://schemas.microsoft.com/office/drawing/2014/main" val="3222761266"/>
                    </a:ext>
                  </a:extLst>
                </a:gridCol>
                <a:gridCol w="1210130">
                  <a:extLst>
                    <a:ext uri="{9D8B030D-6E8A-4147-A177-3AD203B41FA5}">
                      <a16:colId xmlns:a16="http://schemas.microsoft.com/office/drawing/2014/main" val="1730741348"/>
                    </a:ext>
                  </a:extLst>
                </a:gridCol>
                <a:gridCol w="1210130">
                  <a:extLst>
                    <a:ext uri="{9D8B030D-6E8A-4147-A177-3AD203B41FA5}">
                      <a16:colId xmlns:a16="http://schemas.microsoft.com/office/drawing/2014/main" val="1699085449"/>
                    </a:ext>
                  </a:extLst>
                </a:gridCol>
                <a:gridCol w="1210130">
                  <a:extLst>
                    <a:ext uri="{9D8B030D-6E8A-4147-A177-3AD203B41FA5}">
                      <a16:colId xmlns:a16="http://schemas.microsoft.com/office/drawing/2014/main" val="1672219935"/>
                    </a:ext>
                  </a:extLst>
                </a:gridCol>
                <a:gridCol w="1210130">
                  <a:extLst>
                    <a:ext uri="{9D8B030D-6E8A-4147-A177-3AD203B41FA5}">
                      <a16:colId xmlns:a16="http://schemas.microsoft.com/office/drawing/2014/main" val="1614071977"/>
                    </a:ext>
                  </a:extLst>
                </a:gridCol>
              </a:tblGrid>
              <a:tr h="627643">
                <a:tc>
                  <a:txBody>
                    <a:bodyPr/>
                    <a:lstStyle/>
                    <a:p>
                      <a:pPr algn="ctr"/>
                      <a:r>
                        <a:rPr lang="en-US" sz="2800" dirty="0" smtClean="0"/>
                        <a:t>Bridge</a:t>
                      </a:r>
                      <a:endParaRPr lang="en-US" sz="2800" dirty="0"/>
                    </a:p>
                  </a:txBody>
                  <a:tcPr anchor="ctr">
                    <a:solidFill>
                      <a:srgbClr val="0F1B3B"/>
                    </a:solidFill>
                  </a:tcPr>
                </a:tc>
                <a:tc>
                  <a:txBody>
                    <a:bodyPr/>
                    <a:lstStyle/>
                    <a:p>
                      <a:pPr algn="ctr"/>
                      <a:r>
                        <a:rPr lang="en-US" sz="2800" dirty="0" smtClean="0"/>
                        <a:t>2130</a:t>
                      </a:r>
                      <a:endParaRPr lang="en-US" sz="2800" dirty="0"/>
                    </a:p>
                  </a:txBody>
                  <a:tcPr anchor="ctr">
                    <a:solidFill>
                      <a:srgbClr val="0F1B3B"/>
                    </a:solidFill>
                  </a:tcPr>
                </a:tc>
                <a:tc>
                  <a:txBody>
                    <a:bodyPr/>
                    <a:lstStyle/>
                    <a:p>
                      <a:pPr algn="ctr"/>
                      <a:r>
                        <a:rPr lang="en-US" sz="2800" dirty="0" smtClean="0"/>
                        <a:t>3307</a:t>
                      </a:r>
                      <a:endParaRPr lang="en-US" sz="2800" dirty="0"/>
                    </a:p>
                  </a:txBody>
                  <a:tcPr anchor="ctr">
                    <a:solidFill>
                      <a:srgbClr val="0F1B3B"/>
                    </a:solidFill>
                  </a:tcPr>
                </a:tc>
                <a:tc>
                  <a:txBody>
                    <a:bodyPr/>
                    <a:lstStyle/>
                    <a:p>
                      <a:pPr algn="ctr"/>
                      <a:r>
                        <a:rPr lang="en-US" sz="2800" dirty="0" smtClean="0"/>
                        <a:t>3356</a:t>
                      </a:r>
                      <a:endParaRPr lang="en-US" sz="2800" dirty="0"/>
                    </a:p>
                  </a:txBody>
                  <a:tcPr anchor="ctr">
                    <a:solidFill>
                      <a:srgbClr val="0F1B3B"/>
                    </a:solidFill>
                  </a:tcPr>
                </a:tc>
                <a:tc>
                  <a:txBody>
                    <a:bodyPr/>
                    <a:lstStyle/>
                    <a:p>
                      <a:pPr algn="ctr"/>
                      <a:r>
                        <a:rPr lang="en-US" sz="2800" dirty="0" smtClean="0"/>
                        <a:t>3776</a:t>
                      </a:r>
                      <a:endParaRPr lang="en-US" sz="2800" dirty="0"/>
                    </a:p>
                  </a:txBody>
                  <a:tcPr anchor="ctr">
                    <a:solidFill>
                      <a:srgbClr val="0F1B3B"/>
                    </a:solidFill>
                  </a:tcPr>
                </a:tc>
                <a:tc>
                  <a:txBody>
                    <a:bodyPr/>
                    <a:lstStyle/>
                    <a:p>
                      <a:pPr algn="ctr"/>
                      <a:r>
                        <a:rPr lang="en-US" sz="2800" dirty="0" smtClean="0"/>
                        <a:t>5432</a:t>
                      </a:r>
                      <a:endParaRPr lang="en-US" sz="2800" dirty="0"/>
                    </a:p>
                  </a:txBody>
                  <a:tcPr anchor="ctr">
                    <a:solidFill>
                      <a:srgbClr val="0F1B3B"/>
                    </a:solidFill>
                  </a:tcPr>
                </a:tc>
                <a:tc>
                  <a:txBody>
                    <a:bodyPr/>
                    <a:lstStyle/>
                    <a:p>
                      <a:pPr algn="ctr"/>
                      <a:r>
                        <a:rPr lang="en-US" sz="2800" dirty="0" smtClean="0"/>
                        <a:t>2390</a:t>
                      </a:r>
                      <a:endParaRPr lang="en-US" sz="2800" dirty="0"/>
                    </a:p>
                  </a:txBody>
                  <a:tcPr anchor="ctr">
                    <a:solidFill>
                      <a:srgbClr val="0F1B3B"/>
                    </a:solidFill>
                  </a:tcPr>
                </a:tc>
                <a:tc>
                  <a:txBody>
                    <a:bodyPr/>
                    <a:lstStyle/>
                    <a:p>
                      <a:pPr algn="ctr"/>
                      <a:r>
                        <a:rPr lang="en-US" sz="2800" dirty="0" smtClean="0"/>
                        <a:t>2879</a:t>
                      </a:r>
                      <a:endParaRPr lang="en-US" sz="2800" dirty="0"/>
                    </a:p>
                  </a:txBody>
                  <a:tcPr anchor="ctr">
                    <a:solidFill>
                      <a:srgbClr val="0F1B3B"/>
                    </a:solidFill>
                  </a:tcPr>
                </a:tc>
                <a:tc>
                  <a:txBody>
                    <a:bodyPr/>
                    <a:lstStyle/>
                    <a:p>
                      <a:pPr algn="ctr"/>
                      <a:r>
                        <a:rPr lang="en-US" sz="2800" dirty="0" smtClean="0"/>
                        <a:t>3848</a:t>
                      </a:r>
                      <a:endParaRPr lang="en-US" sz="2800" dirty="0"/>
                    </a:p>
                  </a:txBody>
                  <a:tcPr anchor="ctr">
                    <a:solidFill>
                      <a:srgbClr val="0F1B3B"/>
                    </a:solidFill>
                  </a:tcPr>
                </a:tc>
                <a:tc>
                  <a:txBody>
                    <a:bodyPr/>
                    <a:lstStyle/>
                    <a:p>
                      <a:pPr algn="ctr"/>
                      <a:r>
                        <a:rPr lang="en-US" sz="2800" dirty="0" smtClean="0"/>
                        <a:t>5109</a:t>
                      </a:r>
                      <a:endParaRPr lang="en-US" sz="2800" dirty="0"/>
                    </a:p>
                  </a:txBody>
                  <a:tcPr anchor="ctr">
                    <a:solidFill>
                      <a:srgbClr val="0F1B3B"/>
                    </a:solidFill>
                  </a:tcPr>
                </a:tc>
                <a:tc>
                  <a:txBody>
                    <a:bodyPr/>
                    <a:lstStyle/>
                    <a:p>
                      <a:pPr algn="ctr"/>
                      <a:r>
                        <a:rPr lang="en-US" sz="2800" dirty="0" smtClean="0"/>
                        <a:t>5489</a:t>
                      </a:r>
                      <a:endParaRPr lang="en-US" sz="2800" dirty="0"/>
                    </a:p>
                  </a:txBody>
                  <a:tcPr anchor="ctr">
                    <a:solidFill>
                      <a:srgbClr val="0F1B3B"/>
                    </a:solidFill>
                  </a:tcPr>
                </a:tc>
                <a:extLst>
                  <a:ext uri="{0D108BD9-81ED-4DB2-BD59-A6C34878D82A}">
                    <a16:rowId xmlns:a16="http://schemas.microsoft.com/office/drawing/2014/main" val="3519676000"/>
                  </a:ext>
                </a:extLst>
              </a:tr>
              <a:tr h="849935">
                <a:tc>
                  <a:txBody>
                    <a:bodyPr/>
                    <a:lstStyle/>
                    <a:p>
                      <a:pPr algn="ctr"/>
                      <a:r>
                        <a:rPr lang="en-US" sz="2800" dirty="0" smtClean="0"/>
                        <a:t>Initial RF</a:t>
                      </a:r>
                      <a:endParaRPr lang="en-US" sz="2800" dirty="0"/>
                    </a:p>
                  </a:txBody>
                  <a:tcPr anchor="ctr"/>
                </a:tc>
                <a:tc>
                  <a:txBody>
                    <a:bodyPr/>
                    <a:lstStyle/>
                    <a:p>
                      <a:pPr algn="ctr"/>
                      <a:r>
                        <a:rPr lang="en-US" sz="2800" dirty="0" smtClean="0"/>
                        <a:t>0.92</a:t>
                      </a:r>
                      <a:endParaRPr lang="en-US" sz="2800" dirty="0"/>
                    </a:p>
                  </a:txBody>
                  <a:tcPr anchor="ctr"/>
                </a:tc>
                <a:tc>
                  <a:txBody>
                    <a:bodyPr/>
                    <a:lstStyle/>
                    <a:p>
                      <a:pPr algn="ctr"/>
                      <a:r>
                        <a:rPr lang="en-US" sz="2800" dirty="0" smtClean="0"/>
                        <a:t>0.92</a:t>
                      </a:r>
                      <a:endParaRPr lang="en-US" sz="2800" dirty="0"/>
                    </a:p>
                  </a:txBody>
                  <a:tcPr anchor="ctr"/>
                </a:tc>
                <a:tc>
                  <a:txBody>
                    <a:bodyPr/>
                    <a:lstStyle/>
                    <a:p>
                      <a:pPr algn="ctr"/>
                      <a:r>
                        <a:rPr lang="en-US" sz="2800" dirty="0" smtClean="0"/>
                        <a:t>0.28</a:t>
                      </a:r>
                      <a:endParaRPr lang="en-US" sz="2800" dirty="0"/>
                    </a:p>
                  </a:txBody>
                  <a:tcPr anchor="ctr"/>
                </a:tc>
                <a:tc>
                  <a:txBody>
                    <a:bodyPr/>
                    <a:lstStyle/>
                    <a:p>
                      <a:pPr algn="ctr"/>
                      <a:r>
                        <a:rPr lang="en-US" sz="2800" dirty="0" smtClean="0"/>
                        <a:t>0.69</a:t>
                      </a:r>
                      <a:endParaRPr lang="en-US" sz="2800" dirty="0"/>
                    </a:p>
                  </a:txBody>
                  <a:tcPr anchor="ctr"/>
                </a:tc>
                <a:tc>
                  <a:txBody>
                    <a:bodyPr/>
                    <a:lstStyle/>
                    <a:p>
                      <a:pPr algn="ctr"/>
                      <a:r>
                        <a:rPr lang="en-US" sz="2800" dirty="0" smtClean="0"/>
                        <a:t>0.75</a:t>
                      </a:r>
                      <a:endParaRPr lang="en-US" sz="2800" dirty="0"/>
                    </a:p>
                  </a:txBody>
                  <a:tcPr anchor="ctr"/>
                </a:tc>
                <a:tc>
                  <a:txBody>
                    <a:bodyPr/>
                    <a:lstStyle/>
                    <a:p>
                      <a:pPr algn="ctr"/>
                      <a:r>
                        <a:rPr lang="en-US" sz="2800" dirty="0" smtClean="0"/>
                        <a:t>0.76</a:t>
                      </a:r>
                      <a:endParaRPr lang="en-US" sz="2800" dirty="0"/>
                    </a:p>
                  </a:txBody>
                  <a:tcPr anchor="ctr"/>
                </a:tc>
                <a:tc>
                  <a:txBody>
                    <a:bodyPr/>
                    <a:lstStyle/>
                    <a:p>
                      <a:pPr algn="ctr"/>
                      <a:r>
                        <a:rPr lang="en-US" sz="2800" dirty="0" smtClean="0"/>
                        <a:t>1.09</a:t>
                      </a:r>
                      <a:endParaRPr lang="en-US" sz="2800" dirty="0"/>
                    </a:p>
                  </a:txBody>
                  <a:tcPr anchor="ctr"/>
                </a:tc>
                <a:tc>
                  <a:txBody>
                    <a:bodyPr/>
                    <a:lstStyle/>
                    <a:p>
                      <a:pPr algn="ctr"/>
                      <a:r>
                        <a:rPr lang="en-US" sz="2800" dirty="0" smtClean="0"/>
                        <a:t>0.89</a:t>
                      </a:r>
                      <a:endParaRPr lang="en-US" sz="2800" dirty="0"/>
                    </a:p>
                  </a:txBody>
                  <a:tcPr anchor="ctr"/>
                </a:tc>
                <a:tc>
                  <a:txBody>
                    <a:bodyPr/>
                    <a:lstStyle/>
                    <a:p>
                      <a:pPr algn="ctr"/>
                      <a:r>
                        <a:rPr lang="en-US" sz="2800" dirty="0" smtClean="0"/>
                        <a:t>0.69</a:t>
                      </a:r>
                      <a:endParaRPr lang="en-US" sz="2800" dirty="0"/>
                    </a:p>
                  </a:txBody>
                  <a:tcPr anchor="ctr"/>
                </a:tc>
                <a:tc>
                  <a:txBody>
                    <a:bodyPr/>
                    <a:lstStyle/>
                    <a:p>
                      <a:pPr algn="ctr"/>
                      <a:r>
                        <a:rPr lang="en-US" sz="2800" dirty="0" smtClean="0"/>
                        <a:t>0.78</a:t>
                      </a:r>
                      <a:endParaRPr lang="en-US" sz="2800" dirty="0"/>
                    </a:p>
                  </a:txBody>
                  <a:tcPr anchor="ctr"/>
                </a:tc>
                <a:extLst>
                  <a:ext uri="{0D108BD9-81ED-4DB2-BD59-A6C34878D82A}">
                    <a16:rowId xmlns:a16="http://schemas.microsoft.com/office/drawing/2014/main" val="744226944"/>
                  </a:ext>
                </a:extLst>
              </a:tr>
              <a:tr h="849935">
                <a:tc>
                  <a:txBody>
                    <a:bodyPr/>
                    <a:lstStyle/>
                    <a:p>
                      <a:pPr algn="ctr"/>
                      <a:r>
                        <a:rPr lang="en-US" sz="2800" dirty="0" smtClean="0"/>
                        <a:t>Field Test</a:t>
                      </a:r>
                      <a:endParaRPr lang="en-US" sz="2800" dirty="0"/>
                    </a:p>
                  </a:txBody>
                  <a:tcPr anchor="ctr"/>
                </a:tc>
                <a:tc>
                  <a:txBody>
                    <a:bodyPr/>
                    <a:lstStyle/>
                    <a:p>
                      <a:pPr algn="ctr"/>
                      <a:r>
                        <a:rPr lang="en-US" sz="2800" dirty="0" smtClean="0"/>
                        <a:t>1.28</a:t>
                      </a:r>
                      <a:endParaRPr lang="en-US" sz="2800" dirty="0"/>
                    </a:p>
                  </a:txBody>
                  <a:tcPr anchor="ctr"/>
                </a:tc>
                <a:tc>
                  <a:txBody>
                    <a:bodyPr/>
                    <a:lstStyle/>
                    <a:p>
                      <a:pPr algn="ctr"/>
                      <a:r>
                        <a:rPr lang="en-US" sz="2800" dirty="0" smtClean="0"/>
                        <a:t>1.61</a:t>
                      </a:r>
                      <a:endParaRPr lang="en-US" sz="2800" dirty="0"/>
                    </a:p>
                  </a:txBody>
                  <a:tcPr anchor="ctr"/>
                </a:tc>
                <a:tc>
                  <a:txBody>
                    <a:bodyPr/>
                    <a:lstStyle/>
                    <a:p>
                      <a:pPr algn="ctr"/>
                      <a:r>
                        <a:rPr lang="en-US" sz="2800" dirty="0" smtClean="0"/>
                        <a:t>0.30</a:t>
                      </a:r>
                      <a:endParaRPr lang="en-US" sz="2800" dirty="0"/>
                    </a:p>
                  </a:txBody>
                  <a:tcPr anchor="ctr"/>
                </a:tc>
                <a:tc>
                  <a:txBody>
                    <a:bodyPr/>
                    <a:lstStyle/>
                    <a:p>
                      <a:pPr algn="ctr"/>
                      <a:r>
                        <a:rPr lang="en-US" sz="2800" dirty="0" smtClean="0"/>
                        <a:t>1.20</a:t>
                      </a:r>
                      <a:endParaRPr lang="en-US" sz="2800" dirty="0"/>
                    </a:p>
                  </a:txBody>
                  <a:tcPr anchor="ctr"/>
                </a:tc>
                <a:tc>
                  <a:txBody>
                    <a:bodyPr/>
                    <a:lstStyle/>
                    <a:p>
                      <a:pPr algn="ctr"/>
                      <a:r>
                        <a:rPr lang="en-US" sz="2800" dirty="0" smtClean="0"/>
                        <a:t>1.10</a:t>
                      </a:r>
                      <a:endParaRPr lang="en-US" sz="2800" dirty="0"/>
                    </a:p>
                  </a:txBody>
                  <a:tcPr anchor="ctr"/>
                </a:tc>
                <a:tc>
                  <a:txBody>
                    <a:bodyPr/>
                    <a:lstStyle/>
                    <a:p>
                      <a:pPr algn="ctr"/>
                      <a:r>
                        <a:rPr lang="en-US" sz="2800" dirty="0" smtClean="0"/>
                        <a:t>0.84</a:t>
                      </a:r>
                      <a:endParaRPr lang="en-US" sz="2800" dirty="0"/>
                    </a:p>
                  </a:txBody>
                  <a:tcPr anchor="ctr"/>
                </a:tc>
                <a:tc>
                  <a:txBody>
                    <a:bodyPr/>
                    <a:lstStyle/>
                    <a:p>
                      <a:pPr algn="ctr"/>
                      <a:r>
                        <a:rPr lang="en-US" sz="2800" dirty="0" smtClean="0"/>
                        <a:t>1.35</a:t>
                      </a:r>
                      <a:endParaRPr lang="en-US" sz="2800" dirty="0"/>
                    </a:p>
                  </a:txBody>
                  <a:tcPr anchor="ctr"/>
                </a:tc>
                <a:tc>
                  <a:txBody>
                    <a:bodyPr/>
                    <a:lstStyle/>
                    <a:p>
                      <a:pPr algn="ctr"/>
                      <a:r>
                        <a:rPr lang="en-US" sz="2800" dirty="0" smtClean="0"/>
                        <a:t>1.15</a:t>
                      </a:r>
                      <a:endParaRPr lang="en-US" sz="2800" dirty="0"/>
                    </a:p>
                  </a:txBody>
                  <a:tcPr anchor="ctr"/>
                </a:tc>
                <a:tc>
                  <a:txBody>
                    <a:bodyPr/>
                    <a:lstStyle/>
                    <a:p>
                      <a:pPr algn="ctr"/>
                      <a:r>
                        <a:rPr lang="en-US" sz="2800" dirty="0" smtClean="0"/>
                        <a:t>0.94</a:t>
                      </a:r>
                      <a:endParaRPr lang="en-US" sz="2800" dirty="0"/>
                    </a:p>
                  </a:txBody>
                  <a:tcPr anchor="ctr"/>
                </a:tc>
                <a:tc>
                  <a:txBody>
                    <a:bodyPr/>
                    <a:lstStyle/>
                    <a:p>
                      <a:pPr algn="ctr"/>
                      <a:r>
                        <a:rPr lang="en-US" sz="2800" dirty="0" smtClean="0"/>
                        <a:t>1.10</a:t>
                      </a:r>
                      <a:endParaRPr lang="en-US" sz="2800" dirty="0"/>
                    </a:p>
                  </a:txBody>
                  <a:tcPr anchor="ctr"/>
                </a:tc>
                <a:extLst>
                  <a:ext uri="{0D108BD9-81ED-4DB2-BD59-A6C34878D82A}">
                    <a16:rowId xmlns:a16="http://schemas.microsoft.com/office/drawing/2014/main" val="4281670415"/>
                  </a:ext>
                </a:extLst>
              </a:tr>
              <a:tr h="627643">
                <a:tc>
                  <a:txBody>
                    <a:bodyPr/>
                    <a:lstStyle/>
                    <a:p>
                      <a:pPr algn="ctr"/>
                      <a:r>
                        <a:rPr lang="en-US" sz="2800" dirty="0" smtClean="0"/>
                        <a:t>PFEA</a:t>
                      </a:r>
                      <a:endParaRPr lang="en-US" sz="2800" dirty="0"/>
                    </a:p>
                  </a:txBody>
                  <a:tcPr anchor="ctr"/>
                </a:tc>
                <a:tc>
                  <a:txBody>
                    <a:bodyPr/>
                    <a:lstStyle/>
                    <a:p>
                      <a:pPr algn="ctr"/>
                      <a:r>
                        <a:rPr lang="en-US" sz="2800" dirty="0" smtClean="0"/>
                        <a:t>1.87</a:t>
                      </a:r>
                      <a:endParaRPr lang="en-US" sz="2800" dirty="0"/>
                    </a:p>
                  </a:txBody>
                  <a:tcPr anchor="ctr"/>
                </a:tc>
                <a:tc>
                  <a:txBody>
                    <a:bodyPr/>
                    <a:lstStyle/>
                    <a:p>
                      <a:pPr algn="ctr"/>
                      <a:r>
                        <a:rPr lang="en-US" sz="2800" dirty="0" smtClean="0"/>
                        <a:t>1.30</a:t>
                      </a:r>
                      <a:endParaRPr lang="en-US" sz="2800" dirty="0"/>
                    </a:p>
                  </a:txBody>
                  <a:tcPr anchor="ctr"/>
                </a:tc>
                <a:tc>
                  <a:txBody>
                    <a:bodyPr/>
                    <a:lstStyle/>
                    <a:p>
                      <a:pPr algn="ctr"/>
                      <a:r>
                        <a:rPr lang="en-US" sz="2800" dirty="0" smtClean="0"/>
                        <a:t>1.83</a:t>
                      </a:r>
                      <a:endParaRPr lang="en-US" sz="2800" dirty="0"/>
                    </a:p>
                  </a:txBody>
                  <a:tcPr anchor="ctr"/>
                </a:tc>
                <a:tc>
                  <a:txBody>
                    <a:bodyPr/>
                    <a:lstStyle/>
                    <a:p>
                      <a:pPr algn="ctr"/>
                      <a:r>
                        <a:rPr lang="en-US" sz="2800" dirty="0" smtClean="0"/>
                        <a:t>1.43</a:t>
                      </a:r>
                      <a:endParaRPr lang="en-US" sz="2800" dirty="0"/>
                    </a:p>
                  </a:txBody>
                  <a:tcPr anchor="ctr"/>
                </a:tc>
                <a:tc>
                  <a:txBody>
                    <a:bodyPr/>
                    <a:lstStyle/>
                    <a:p>
                      <a:pPr algn="ctr"/>
                      <a:r>
                        <a:rPr lang="en-US" sz="2800" dirty="0" smtClean="0"/>
                        <a:t>1.96</a:t>
                      </a:r>
                      <a:endParaRPr lang="en-US" sz="2800" dirty="0"/>
                    </a:p>
                  </a:txBody>
                  <a:tcPr anchor="ctr"/>
                </a:tc>
                <a:tc>
                  <a:txBody>
                    <a:bodyPr/>
                    <a:lstStyle/>
                    <a:p>
                      <a:pPr algn="ctr"/>
                      <a:r>
                        <a:rPr lang="en-US" sz="2800" dirty="0" smtClean="0"/>
                        <a:t>1.56</a:t>
                      </a:r>
                      <a:endParaRPr lang="en-US" sz="2800" dirty="0"/>
                    </a:p>
                  </a:txBody>
                  <a:tcPr anchor="ctr"/>
                </a:tc>
                <a:tc>
                  <a:txBody>
                    <a:bodyPr/>
                    <a:lstStyle/>
                    <a:p>
                      <a:pPr algn="ctr"/>
                      <a:r>
                        <a:rPr lang="en-US" sz="2800" dirty="0" smtClean="0"/>
                        <a:t>2.23</a:t>
                      </a:r>
                      <a:endParaRPr lang="en-US" sz="2800" dirty="0"/>
                    </a:p>
                  </a:txBody>
                  <a:tcPr anchor="ctr"/>
                </a:tc>
                <a:tc>
                  <a:txBody>
                    <a:bodyPr/>
                    <a:lstStyle/>
                    <a:p>
                      <a:pPr algn="ctr"/>
                      <a:r>
                        <a:rPr lang="en-US" sz="2800" dirty="0" smtClean="0"/>
                        <a:t>1.72</a:t>
                      </a:r>
                      <a:endParaRPr lang="en-US" sz="2800" dirty="0"/>
                    </a:p>
                  </a:txBody>
                  <a:tcPr anchor="ctr"/>
                </a:tc>
                <a:tc>
                  <a:txBody>
                    <a:bodyPr/>
                    <a:lstStyle/>
                    <a:p>
                      <a:pPr algn="ctr"/>
                      <a:r>
                        <a:rPr lang="en-US" sz="2800" dirty="0" smtClean="0"/>
                        <a:t>2.35</a:t>
                      </a:r>
                      <a:endParaRPr lang="en-US" sz="2800" dirty="0"/>
                    </a:p>
                  </a:txBody>
                  <a:tcPr anchor="ctr"/>
                </a:tc>
                <a:tc>
                  <a:txBody>
                    <a:bodyPr/>
                    <a:lstStyle/>
                    <a:p>
                      <a:pPr algn="ctr"/>
                      <a:r>
                        <a:rPr lang="en-US" sz="2800" dirty="0" smtClean="0"/>
                        <a:t>1.91</a:t>
                      </a:r>
                      <a:endParaRPr lang="en-US" sz="2800" dirty="0"/>
                    </a:p>
                  </a:txBody>
                  <a:tcPr anchor="ctr"/>
                </a:tc>
                <a:extLst>
                  <a:ext uri="{0D108BD9-81ED-4DB2-BD59-A6C34878D82A}">
                    <a16:rowId xmlns:a16="http://schemas.microsoft.com/office/drawing/2014/main" val="132540901"/>
                  </a:ext>
                </a:extLst>
              </a:tr>
            </a:tbl>
          </a:graphicData>
        </a:graphic>
      </p:graphicFrame>
      <p:pic>
        <p:nvPicPr>
          <p:cNvPr id="28" name="Picture 27"/>
          <p:cNvPicPr/>
          <p:nvPr/>
        </p:nvPicPr>
        <p:blipFill rotWithShape="1">
          <a:blip r:embed="rId6"/>
          <a:srcRect t="1" r="3717" b="1846"/>
          <a:stretch/>
        </p:blipFill>
        <p:spPr bwMode="auto">
          <a:xfrm>
            <a:off x="17680662" y="8175174"/>
            <a:ext cx="9006361" cy="5893238"/>
          </a:xfrm>
          <a:prstGeom prst="rect">
            <a:avLst/>
          </a:prstGeom>
          <a:ln>
            <a:noFill/>
          </a:ln>
          <a:extLst>
            <a:ext uri="{53640926-AAD7-44D8-BBD7-CCE9431645EC}">
              <a14:shadowObscured xmlns:a14="http://schemas.microsoft.com/office/drawing/2010/main"/>
            </a:ext>
          </a:extLst>
        </p:spPr>
      </p:pic>
      <p:pic>
        <p:nvPicPr>
          <p:cNvPr id="30" name="Picture 29"/>
          <p:cNvPicPr/>
          <p:nvPr/>
        </p:nvPicPr>
        <p:blipFill>
          <a:blip r:embed="rId7">
            <a:extLst>
              <a:ext uri="{28A0092B-C50C-407E-A947-70E740481C1C}">
                <a14:useLocalDpi xmlns:a14="http://schemas.microsoft.com/office/drawing/2010/main" val="0"/>
              </a:ext>
            </a:extLst>
          </a:blip>
          <a:srcRect/>
          <a:stretch>
            <a:fillRect/>
          </a:stretch>
        </p:blipFill>
        <p:spPr bwMode="auto">
          <a:xfrm>
            <a:off x="3900253" y="24098869"/>
            <a:ext cx="8169423" cy="5571003"/>
          </a:xfrm>
          <a:prstGeom prst="rect">
            <a:avLst/>
          </a:prstGeom>
          <a:noFill/>
          <a:ln>
            <a:noFill/>
          </a:ln>
        </p:spPr>
      </p:pic>
      <p:pic>
        <p:nvPicPr>
          <p:cNvPr id="31" name="Picture 30"/>
          <p:cNvPicPr/>
          <p:nvPr/>
        </p:nvPicPr>
        <p:blipFill>
          <a:blip r:embed="rId8">
            <a:extLst>
              <a:ext uri="{28A0092B-C50C-407E-A947-70E740481C1C}">
                <a14:useLocalDpi xmlns:a14="http://schemas.microsoft.com/office/drawing/2010/main" val="0"/>
              </a:ext>
            </a:extLst>
          </a:blip>
          <a:srcRect/>
          <a:stretch>
            <a:fillRect/>
          </a:stretch>
        </p:blipFill>
        <p:spPr bwMode="auto">
          <a:xfrm>
            <a:off x="17620192" y="16868517"/>
            <a:ext cx="7950827" cy="6429685"/>
          </a:xfrm>
          <a:prstGeom prst="rect">
            <a:avLst/>
          </a:prstGeom>
          <a:noFill/>
          <a:ln>
            <a:noFill/>
          </a:ln>
        </p:spPr>
      </p:pic>
      <p:sp>
        <p:nvSpPr>
          <p:cNvPr id="32" name="Rectangle 13"/>
          <p:cNvSpPr>
            <a:spLocks noChangeArrowheads="1"/>
          </p:cNvSpPr>
          <p:nvPr/>
        </p:nvSpPr>
        <p:spPr bwMode="auto">
          <a:xfrm>
            <a:off x="1726522" y="23533499"/>
            <a:ext cx="12516889" cy="457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2400" dirty="0">
                <a:solidFill>
                  <a:srgbClr val="0F1B3B"/>
                </a:solidFill>
                <a:latin typeface="Arial"/>
                <a:cs typeface="Arial"/>
              </a:rPr>
              <a:t>Figure </a:t>
            </a:r>
            <a:r>
              <a:rPr lang="en-US" sz="2400" dirty="0" smtClean="0">
                <a:solidFill>
                  <a:srgbClr val="0F1B3B"/>
                </a:solidFill>
                <a:latin typeface="Arial"/>
                <a:cs typeface="Arial"/>
              </a:rPr>
              <a:t>1: Comparison of Geometric and Constitutive Properties of Real and Proxy Sections</a:t>
            </a:r>
            <a:endParaRPr lang="en-US" sz="2400" dirty="0">
              <a:solidFill>
                <a:srgbClr val="0F1B3B"/>
              </a:solidFill>
              <a:latin typeface="Arial"/>
              <a:cs typeface="Arial"/>
            </a:endParaRPr>
          </a:p>
        </p:txBody>
      </p:sp>
      <p:sp>
        <p:nvSpPr>
          <p:cNvPr id="33" name="Rectangle 13"/>
          <p:cNvSpPr>
            <a:spLocks noChangeArrowheads="1"/>
          </p:cNvSpPr>
          <p:nvPr/>
        </p:nvSpPr>
        <p:spPr bwMode="auto">
          <a:xfrm>
            <a:off x="15584386" y="31042320"/>
            <a:ext cx="10257105" cy="457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r>
              <a:rPr lang="en-US" sz="2400" dirty="0">
                <a:solidFill>
                  <a:srgbClr val="0F1B3B"/>
                </a:solidFill>
                <a:latin typeface="Arial"/>
                <a:cs typeface="Arial"/>
              </a:rPr>
              <a:t>Figure </a:t>
            </a:r>
            <a:r>
              <a:rPr lang="en-US" sz="2400" dirty="0" smtClean="0">
                <a:solidFill>
                  <a:srgbClr val="0F1B3B"/>
                </a:solidFill>
                <a:latin typeface="Arial"/>
                <a:cs typeface="Arial"/>
              </a:rPr>
              <a:t>5: Demonstration of Load Redistribution at Higher Loads</a:t>
            </a:r>
            <a:endParaRPr lang="en-US" sz="2400" dirty="0">
              <a:solidFill>
                <a:srgbClr val="0F1B3B"/>
              </a:solidFill>
              <a:latin typeface="Arial"/>
              <a:cs typeface="Arial"/>
            </a:endParaRPr>
          </a:p>
        </p:txBody>
      </p:sp>
      <p:pic>
        <p:nvPicPr>
          <p:cNvPr id="34" name="Picture 33"/>
          <p:cNvPicPr/>
          <p:nvPr/>
        </p:nvPicPr>
        <p:blipFill>
          <a:blip r:embed="rId9">
            <a:extLst>
              <a:ext uri="{28A0092B-C50C-407E-A947-70E740481C1C}">
                <a14:useLocalDpi xmlns:a14="http://schemas.microsoft.com/office/drawing/2010/main" val="0"/>
              </a:ext>
            </a:extLst>
          </a:blip>
          <a:srcRect/>
          <a:stretch>
            <a:fillRect/>
          </a:stretch>
        </p:blipFill>
        <p:spPr bwMode="auto">
          <a:xfrm>
            <a:off x="32022797" y="17300205"/>
            <a:ext cx="7103897" cy="6087423"/>
          </a:xfrm>
          <a:prstGeom prst="rect">
            <a:avLst/>
          </a:prstGeom>
          <a:noFill/>
          <a:ln>
            <a:noFill/>
          </a:ln>
        </p:spPr>
      </p:pic>
      <p:sp>
        <p:nvSpPr>
          <p:cNvPr id="35" name="Rectangle 13"/>
          <p:cNvSpPr>
            <a:spLocks noChangeArrowheads="1"/>
          </p:cNvSpPr>
          <p:nvPr/>
        </p:nvSpPr>
        <p:spPr bwMode="auto">
          <a:xfrm>
            <a:off x="28947801" y="23533499"/>
            <a:ext cx="11877549" cy="4570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r>
              <a:rPr lang="en-US" sz="2400" dirty="0">
                <a:solidFill>
                  <a:srgbClr val="0F1B3B"/>
                </a:solidFill>
                <a:latin typeface="Arial"/>
                <a:cs typeface="Arial"/>
              </a:rPr>
              <a:t>Figure </a:t>
            </a:r>
            <a:r>
              <a:rPr lang="en-US" sz="2400" dirty="0" smtClean="0">
                <a:solidFill>
                  <a:srgbClr val="0F1B3B"/>
                </a:solidFill>
                <a:latin typeface="Arial"/>
                <a:cs typeface="Arial"/>
              </a:rPr>
              <a:t>6: Prediction of Prestressed Bridge Load-Deflection Response to Failure</a:t>
            </a:r>
            <a:endParaRPr lang="en-US" sz="2400" dirty="0">
              <a:solidFill>
                <a:srgbClr val="0F1B3B"/>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sterTemplateLandscape_IndustrialTes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2531A09F5AC4F8065D5397F5FF8F8" ma:contentTypeVersion="13" ma:contentTypeDescription="Create a new document." ma:contentTypeScope="" ma:versionID="a44b719156b9488509ac54e3db2ef097">
  <xsd:schema xmlns:xsd="http://www.w3.org/2001/XMLSchema" xmlns:xs="http://www.w3.org/2001/XMLSchema" xmlns:p="http://schemas.microsoft.com/office/2006/metadata/properties" xmlns:ns2="2d158fa6-04c4-4b0b-9211-ddc5f24494d5" xmlns:ns3="0f169feb-6904-43e8-99c0-9fedfdfa937f" targetNamespace="http://schemas.microsoft.com/office/2006/metadata/properties" ma:root="true" ma:fieldsID="0ac257700bf034aa504499de4fc88220" ns2:_="" ns3:_="">
    <xsd:import namespace="2d158fa6-04c4-4b0b-9211-ddc5f24494d5"/>
    <xsd:import namespace="0f169feb-6904-43e8-99c0-9fedfdfa93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58fa6-04c4-4b0b-9211-ddc5f24494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69feb-6904-43e8-99c0-9fedfdfa93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ED973C-1283-408F-8DBC-05FA2208745C}"/>
</file>

<file path=customXml/itemProps2.xml><?xml version="1.0" encoding="utf-8"?>
<ds:datastoreItem xmlns:ds="http://schemas.openxmlformats.org/officeDocument/2006/customXml" ds:itemID="{2068F77D-57E0-4C2F-A1A2-01292C53BC6E}"/>
</file>

<file path=customXml/itemProps3.xml><?xml version="1.0" encoding="utf-8"?>
<ds:datastoreItem xmlns:ds="http://schemas.openxmlformats.org/officeDocument/2006/customXml" ds:itemID="{905778F1-DE93-49C3-A747-D5E6BD733ED8}"/>
</file>

<file path=docProps/app.xml><?xml version="1.0" encoding="utf-8"?>
<Properties xmlns="http://schemas.openxmlformats.org/officeDocument/2006/extended-properties" xmlns:vt="http://schemas.openxmlformats.org/officeDocument/2006/docPropsVTypes">
  <Template>PosterTemplateLandscape_IndustrialTesting.pot</Template>
  <TotalTime>6042</TotalTime>
  <Words>516</Words>
  <Application>Microsoft Office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Rockwell</vt:lpstr>
      <vt:lpstr>PosterTemplateLandscape_IndustrialTesting</vt:lpstr>
      <vt:lpstr>Improved Bridge Capacity Assessment by Nonlinear Proxy Finite-Element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 Palmer</dc:creator>
  <cp:lastModifiedBy>Andrew Philip Schanck</cp:lastModifiedBy>
  <cp:revision>38</cp:revision>
  <dcterms:created xsi:type="dcterms:W3CDTF">2013-01-04T18:36:07Z</dcterms:created>
  <dcterms:modified xsi:type="dcterms:W3CDTF">2021-10-22T12:48:47Z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0x0101004B82531A09F5AC4F8065D5397F5FF8F8</vt:lpwstr>
  </property>
</Properties>
</file>