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handoutMasterIdLst>
    <p:handoutMasterId r:id="rId4"/>
  </p:handoutMasterIdLst>
  <p:sldIdLst>
    <p:sldId id="256" r:id="rId2"/>
  </p:sldIdLst>
  <p:sldSz cx="43891200" cy="32918400"/>
  <p:notesSz cx="6858000" cy="9144000"/>
  <p:defaultTextStyle>
    <a:defPPr>
      <a:defRPr lang="en-US"/>
    </a:defPPr>
    <a:lvl1pPr algn="l" defTabSz="2193673" rtl="0" fontAlgn="base">
      <a:spcBef>
        <a:spcPct val="0"/>
      </a:spcBef>
      <a:spcAft>
        <a:spcPct val="0"/>
      </a:spcAft>
      <a:defRPr sz="8630" kern="1200">
        <a:solidFill>
          <a:schemeClr val="tx1"/>
        </a:solidFill>
        <a:latin typeface="Calibri" charset="0"/>
        <a:ea typeface="ＭＳ Ｐゴシック" charset="0"/>
        <a:cs typeface="ＭＳ Ｐゴシック" charset="0"/>
      </a:defRPr>
    </a:lvl1pPr>
    <a:lvl2pPr marL="2193673" indent="-1736525" algn="l" defTabSz="2193673" rtl="0" fontAlgn="base">
      <a:spcBef>
        <a:spcPct val="0"/>
      </a:spcBef>
      <a:spcAft>
        <a:spcPct val="0"/>
      </a:spcAft>
      <a:defRPr sz="8630" kern="1200">
        <a:solidFill>
          <a:schemeClr val="tx1"/>
        </a:solidFill>
        <a:latin typeface="Calibri" charset="0"/>
        <a:ea typeface="ＭＳ Ｐゴシック" charset="0"/>
        <a:cs typeface="ＭＳ Ｐゴシック" charset="0"/>
      </a:defRPr>
    </a:lvl2pPr>
    <a:lvl3pPr marL="4387346" indent="-3473052" algn="l" defTabSz="2193673" rtl="0" fontAlgn="base">
      <a:spcBef>
        <a:spcPct val="0"/>
      </a:spcBef>
      <a:spcAft>
        <a:spcPct val="0"/>
      </a:spcAft>
      <a:defRPr sz="8630" kern="1200">
        <a:solidFill>
          <a:schemeClr val="tx1"/>
        </a:solidFill>
        <a:latin typeface="Calibri" charset="0"/>
        <a:ea typeface="ＭＳ Ｐゴシック" charset="0"/>
        <a:cs typeface="ＭＳ Ｐゴシック" charset="0"/>
      </a:defRPr>
    </a:lvl3pPr>
    <a:lvl4pPr marL="6582607" indent="-5211165" algn="l" defTabSz="2193673" rtl="0" fontAlgn="base">
      <a:spcBef>
        <a:spcPct val="0"/>
      </a:spcBef>
      <a:spcAft>
        <a:spcPct val="0"/>
      </a:spcAft>
      <a:defRPr sz="8630" kern="1200">
        <a:solidFill>
          <a:schemeClr val="tx1"/>
        </a:solidFill>
        <a:latin typeface="Calibri" charset="0"/>
        <a:ea typeface="ＭＳ Ｐゴシック" charset="0"/>
        <a:cs typeface="ＭＳ Ｐゴシック" charset="0"/>
      </a:defRPr>
    </a:lvl4pPr>
    <a:lvl5pPr marL="8776280" indent="-6947690" algn="l" defTabSz="2193673" rtl="0" fontAlgn="base">
      <a:spcBef>
        <a:spcPct val="0"/>
      </a:spcBef>
      <a:spcAft>
        <a:spcPct val="0"/>
      </a:spcAft>
      <a:defRPr sz="8630" kern="1200">
        <a:solidFill>
          <a:schemeClr val="tx1"/>
        </a:solidFill>
        <a:latin typeface="Calibri" charset="0"/>
        <a:ea typeface="ＭＳ Ｐゴシック" charset="0"/>
        <a:cs typeface="ＭＳ Ｐゴシック" charset="0"/>
      </a:defRPr>
    </a:lvl5pPr>
    <a:lvl6pPr marL="2285738" algn="l" defTabSz="457148" rtl="0" eaLnBrk="1" latinLnBrk="0" hangingPunct="1">
      <a:defRPr sz="8630" kern="1200">
        <a:solidFill>
          <a:schemeClr val="tx1"/>
        </a:solidFill>
        <a:latin typeface="Calibri" charset="0"/>
        <a:ea typeface="ＭＳ Ｐゴシック" charset="0"/>
        <a:cs typeface="ＭＳ Ｐゴシック" charset="0"/>
      </a:defRPr>
    </a:lvl6pPr>
    <a:lvl7pPr marL="2742885" algn="l" defTabSz="457148" rtl="0" eaLnBrk="1" latinLnBrk="0" hangingPunct="1">
      <a:defRPr sz="8630" kern="1200">
        <a:solidFill>
          <a:schemeClr val="tx1"/>
        </a:solidFill>
        <a:latin typeface="Calibri" charset="0"/>
        <a:ea typeface="ＭＳ Ｐゴシック" charset="0"/>
        <a:cs typeface="ＭＳ Ｐゴシック" charset="0"/>
      </a:defRPr>
    </a:lvl7pPr>
    <a:lvl8pPr marL="3200033" algn="l" defTabSz="457148" rtl="0" eaLnBrk="1" latinLnBrk="0" hangingPunct="1">
      <a:defRPr sz="8630" kern="1200">
        <a:solidFill>
          <a:schemeClr val="tx1"/>
        </a:solidFill>
        <a:latin typeface="Calibri" charset="0"/>
        <a:ea typeface="ＭＳ Ｐゴシック" charset="0"/>
        <a:cs typeface="ＭＳ Ｐゴシック" charset="0"/>
      </a:defRPr>
    </a:lvl8pPr>
    <a:lvl9pPr marL="3657181" algn="l" defTabSz="457148" rtl="0" eaLnBrk="1" latinLnBrk="0" hangingPunct="1">
      <a:defRPr sz="863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0368" userDrawn="1">
          <p15:clr>
            <a:srgbClr val="A4A3A4"/>
          </p15:clr>
        </p15:guide>
        <p15:guide id="2" pos="138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B3B"/>
    <a:srgbClr val="0E0F33"/>
    <a:srgbClr val="F2EBC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4EC6AD-2908-F103-7C68-202CC467BC1E}" v="33" dt="2021-10-26T17:23:15.011"/>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napToObjects="1">
      <p:cViewPr varScale="1">
        <p:scale>
          <a:sx n="23" d="100"/>
          <a:sy n="23" d="100"/>
        </p:scale>
        <p:origin x="1050" y="114"/>
      </p:cViewPr>
      <p:guideLst>
        <p:guide orient="horz" pos="10368"/>
        <p:guide pos="13825"/>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13" Type="http://schemas.openxmlformats.org/officeDocument/2006/relationships/customXml" Target="../customXml/item3.xml"/><Relationship Id="rId3" Type="http://schemas.openxmlformats.org/officeDocument/2006/relationships/notesMaster" Target="notesMasters/notesMaster1.xml"/><Relationship Id="rId7" Type="http://schemas.openxmlformats.org/officeDocument/2006/relationships/theme" Target="theme/theme1.xml"/><Relationship Id="rId12" Type="http://schemas.openxmlformats.org/officeDocument/2006/relationships/customXml" Target="../customXml/item2.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11" Type="http://schemas.openxmlformats.org/officeDocument/2006/relationships/customXml" Target="../customXml/item1.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2194560"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2194560" fontAlgn="auto">
              <a:spcBef>
                <a:spcPts val="0"/>
              </a:spcBef>
              <a:spcAft>
                <a:spcPts val="0"/>
              </a:spcAft>
              <a:defRPr sz="1200" smtClean="0">
                <a:latin typeface="+mn-lt"/>
                <a:ea typeface="+mn-ea"/>
                <a:cs typeface="+mn-cs"/>
              </a:defRPr>
            </a:lvl1pPr>
          </a:lstStyle>
          <a:p>
            <a:pPr>
              <a:defRPr/>
            </a:pPr>
            <a:fld id="{AB3BCA96-AA2C-0743-9CFE-8FE2649A7D4D}" type="datetimeFigureOut">
              <a:rPr lang="en-US"/>
              <a:pPr>
                <a:defRPr/>
              </a:pPr>
              <a:t>10/28/2021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2194560"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2194560" fontAlgn="auto">
              <a:spcBef>
                <a:spcPts val="0"/>
              </a:spcBef>
              <a:spcAft>
                <a:spcPts val="0"/>
              </a:spcAft>
              <a:defRPr sz="1200" smtClean="0">
                <a:latin typeface="+mn-lt"/>
                <a:ea typeface="+mn-ea"/>
                <a:cs typeface="+mn-cs"/>
              </a:defRPr>
            </a:lvl1pPr>
          </a:lstStyle>
          <a:p>
            <a:pPr>
              <a:defRPr/>
            </a:pPr>
            <a:fld id="{B60DC7FA-5E92-7F4A-8DB4-2367971C915D}" type="slidenum">
              <a:rPr lang="en-US"/>
              <a:pPr>
                <a:defRPr/>
              </a:pPr>
              <a:t>‹#›</a:t>
            </a:fld>
            <a:endParaRPr lang="en-US"/>
          </a:p>
        </p:txBody>
      </p:sp>
    </p:spTree>
    <p:extLst>
      <p:ext uri="{BB962C8B-B14F-4D97-AF65-F5344CB8AC3E}">
        <p14:creationId xmlns:p14="http://schemas.microsoft.com/office/powerpoint/2010/main" val="1932462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DE0E2-86A7-4916-B723-754328BD2D1B}" type="datetimeFigureOut">
              <a:rPr lang="en-US" smtClean="0"/>
              <a:t>10/28/2021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8789F-EB83-4221-A7F4-CD9FF40A8F74}" type="slidenum">
              <a:rPr lang="en-US" smtClean="0"/>
              <a:t>‹#›</a:t>
            </a:fld>
            <a:endParaRPr lang="en-US"/>
          </a:p>
        </p:txBody>
      </p:sp>
    </p:spTree>
    <p:extLst>
      <p:ext uri="{BB962C8B-B14F-4D97-AF65-F5344CB8AC3E}">
        <p14:creationId xmlns:p14="http://schemas.microsoft.com/office/powerpoint/2010/main" val="464147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97068" y="3609701"/>
            <a:ext cx="37307520" cy="2219558"/>
          </a:xfrm>
          <a:prstGeom prst="rect">
            <a:avLst/>
          </a:prstGeom>
        </p:spPr>
        <p:txBody>
          <a:bodyPr lIns="417010" tIns="208505" rIns="417010" bIns="208505"/>
          <a:lstStyle>
            <a:lvl1pPr algn="l">
              <a:defRPr sz="12500" b="1" i="0">
                <a:solidFill>
                  <a:srgbClr val="F2EBCD"/>
                </a:solidFill>
                <a:latin typeface="Rockwell"/>
                <a:cs typeface="Rockwell"/>
              </a:defRPr>
            </a:lvl1pPr>
          </a:lstStyle>
          <a:p>
            <a:r>
              <a:rPr lang="en-US" dirty="0"/>
              <a:t>Click to edit Master title style</a:t>
            </a:r>
          </a:p>
        </p:txBody>
      </p:sp>
      <p:sp>
        <p:nvSpPr>
          <p:cNvPr id="3" name="Subtitle 2"/>
          <p:cNvSpPr>
            <a:spLocks noGrp="1"/>
          </p:cNvSpPr>
          <p:nvPr>
            <p:ph type="subTitle" idx="1"/>
          </p:nvPr>
        </p:nvSpPr>
        <p:spPr>
          <a:xfrm>
            <a:off x="1555648" y="6631480"/>
            <a:ext cx="30723840" cy="2554559"/>
          </a:xfrm>
          <a:prstGeom prst="rect">
            <a:avLst/>
          </a:prstGeom>
        </p:spPr>
        <p:txBody>
          <a:bodyPr lIns="417010" tIns="208505" rIns="417010" bIns="208505"/>
          <a:lstStyle>
            <a:lvl1pPr marL="0" indent="0" algn="l">
              <a:buNone/>
              <a:defRPr sz="7000" b="0" i="0">
                <a:solidFill>
                  <a:srgbClr val="F2EBCD"/>
                </a:solidFill>
                <a:latin typeface="Rockwell"/>
                <a:cs typeface="Rockwell"/>
              </a:defRPr>
            </a:lvl1pPr>
            <a:lvl2pPr marL="2085051" indent="0" algn="ctr">
              <a:buNone/>
              <a:defRPr>
                <a:solidFill>
                  <a:schemeClr val="tx1">
                    <a:tint val="75000"/>
                  </a:schemeClr>
                </a:solidFill>
              </a:defRPr>
            </a:lvl2pPr>
            <a:lvl3pPr marL="4170103" indent="0" algn="ctr">
              <a:buNone/>
              <a:defRPr>
                <a:solidFill>
                  <a:schemeClr val="tx1">
                    <a:tint val="75000"/>
                  </a:schemeClr>
                </a:solidFill>
              </a:defRPr>
            </a:lvl3pPr>
            <a:lvl4pPr marL="6255154" indent="0" algn="ctr">
              <a:buNone/>
              <a:defRPr>
                <a:solidFill>
                  <a:schemeClr val="tx1">
                    <a:tint val="75000"/>
                  </a:schemeClr>
                </a:solidFill>
              </a:defRPr>
            </a:lvl4pPr>
            <a:lvl5pPr marL="8340206" indent="0" algn="ctr">
              <a:buNone/>
              <a:defRPr>
                <a:solidFill>
                  <a:schemeClr val="tx1">
                    <a:tint val="75000"/>
                  </a:schemeClr>
                </a:solidFill>
              </a:defRPr>
            </a:lvl5pPr>
            <a:lvl6pPr marL="10425257" indent="0" algn="ctr">
              <a:buNone/>
              <a:defRPr>
                <a:solidFill>
                  <a:schemeClr val="tx1">
                    <a:tint val="75000"/>
                  </a:schemeClr>
                </a:solidFill>
              </a:defRPr>
            </a:lvl6pPr>
            <a:lvl7pPr marL="12510309" indent="0" algn="ctr">
              <a:buNone/>
              <a:defRPr>
                <a:solidFill>
                  <a:schemeClr val="tx1">
                    <a:tint val="75000"/>
                  </a:schemeClr>
                </a:solidFill>
              </a:defRPr>
            </a:lvl7pPr>
            <a:lvl8pPr marL="14595360" indent="0" algn="ctr">
              <a:buNone/>
              <a:defRPr>
                <a:solidFill>
                  <a:schemeClr val="tx1">
                    <a:tint val="75000"/>
                  </a:schemeClr>
                </a:solidFill>
              </a:defRPr>
            </a:lvl8pPr>
            <a:lvl9pPr marL="1668041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126710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 y="3669362"/>
            <a:ext cx="43891200" cy="3598797"/>
          </a:xfrm>
          <a:prstGeom prst="rect">
            <a:avLst/>
          </a:prstGeom>
          <a:solidFill>
            <a:srgbClr val="0F1B3B"/>
          </a:solidFill>
          <a:ln>
            <a:noFill/>
          </a:ln>
        </p:spPr>
        <p:style>
          <a:lnRef idx="1">
            <a:schemeClr val="accent1"/>
          </a:lnRef>
          <a:fillRef idx="3">
            <a:schemeClr val="accent1"/>
          </a:fillRef>
          <a:effectRef idx="2">
            <a:schemeClr val="accent1"/>
          </a:effectRef>
          <a:fontRef idx="minor">
            <a:schemeClr val="lt1"/>
          </a:fontRef>
        </p:style>
        <p:txBody>
          <a:bodyPr lIns="86877" tIns="43439" rIns="86877" bIns="43439" rtlCol="0" anchor="ctr"/>
          <a:lstStyle/>
          <a:p>
            <a:pPr algn="ctr"/>
            <a:endParaRPr lang="en-US" sz="8630"/>
          </a:p>
        </p:txBody>
      </p:sp>
      <p:sp>
        <p:nvSpPr>
          <p:cNvPr id="6" name="Rectangle 5"/>
          <p:cNvSpPr/>
          <p:nvPr userDrawn="1"/>
        </p:nvSpPr>
        <p:spPr>
          <a:xfrm>
            <a:off x="-79373" y="32106908"/>
            <a:ext cx="44259203" cy="811493"/>
          </a:xfrm>
          <a:prstGeom prst="rect">
            <a:avLst/>
          </a:prstGeom>
          <a:solidFill>
            <a:srgbClr val="0F1B3B"/>
          </a:solidFill>
          <a:ln>
            <a:noFill/>
          </a:ln>
        </p:spPr>
        <p:style>
          <a:lnRef idx="1">
            <a:schemeClr val="accent1"/>
          </a:lnRef>
          <a:fillRef idx="3">
            <a:schemeClr val="accent1"/>
          </a:fillRef>
          <a:effectRef idx="2">
            <a:schemeClr val="accent1"/>
          </a:effectRef>
          <a:fontRef idx="minor">
            <a:schemeClr val="lt1"/>
          </a:fontRef>
        </p:style>
        <p:txBody>
          <a:bodyPr lIns="86877" tIns="43439" rIns="86877" bIns="43439" rtlCol="0" anchor="ctr"/>
          <a:lstStyle/>
          <a:p>
            <a:pPr algn="ctr"/>
            <a:endParaRPr lang="en-US" sz="863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0" y="871329"/>
            <a:ext cx="12131040" cy="2280636"/>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200491" y="545344"/>
            <a:ext cx="2893897" cy="29715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2084448" rtl="0" eaLnBrk="1" fontAlgn="base" hangingPunct="1">
        <a:spcBef>
          <a:spcPct val="0"/>
        </a:spcBef>
        <a:spcAft>
          <a:spcPct val="0"/>
        </a:spcAft>
        <a:defRPr sz="20000" kern="1200">
          <a:solidFill>
            <a:schemeClr val="tx1"/>
          </a:solidFill>
          <a:latin typeface="+mj-lt"/>
          <a:ea typeface="ＭＳ Ｐゴシック" charset="0"/>
          <a:cs typeface="ＭＳ Ｐゴシック" charset="0"/>
        </a:defRPr>
      </a:lvl1pPr>
      <a:lvl2pPr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2pPr>
      <a:lvl3pPr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3pPr>
      <a:lvl4pPr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4pPr>
      <a:lvl5pPr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5pPr>
      <a:lvl6pPr marL="434386"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6pPr>
      <a:lvl7pPr marL="868771"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7pPr>
      <a:lvl8pPr marL="1303157"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8pPr>
      <a:lvl9pPr marL="1737543" algn="ctr" defTabSz="2084448" rtl="0" eaLnBrk="1" fontAlgn="base" hangingPunct="1">
        <a:spcBef>
          <a:spcPct val="0"/>
        </a:spcBef>
        <a:spcAft>
          <a:spcPct val="0"/>
        </a:spcAft>
        <a:defRPr sz="20000">
          <a:solidFill>
            <a:schemeClr val="tx1"/>
          </a:solidFill>
          <a:latin typeface="Calibri" charset="0"/>
          <a:ea typeface="ＭＳ Ｐゴシック" charset="0"/>
          <a:cs typeface="ＭＳ Ｐゴシック" charset="0"/>
        </a:defRPr>
      </a:lvl9pPr>
    </p:titleStyle>
    <p:bodyStyle>
      <a:lvl1pPr marL="1562582" indent="-1562582" algn="l" defTabSz="2084448" rtl="0" eaLnBrk="1" fontAlgn="base" hangingPunct="1">
        <a:spcBef>
          <a:spcPct val="20000"/>
        </a:spcBef>
        <a:spcAft>
          <a:spcPct val="0"/>
        </a:spcAft>
        <a:buFont typeface="Arial" charset="0"/>
        <a:buChar char="•"/>
        <a:defRPr sz="14600" kern="1200">
          <a:solidFill>
            <a:schemeClr val="tx1"/>
          </a:solidFill>
          <a:latin typeface="+mn-lt"/>
          <a:ea typeface="ＭＳ Ｐゴシック" charset="0"/>
          <a:cs typeface="ＭＳ Ｐゴシック" charset="0"/>
        </a:defRPr>
      </a:lvl1pPr>
      <a:lvl2pPr marL="3387605" indent="-1303157" algn="l" defTabSz="2084448" rtl="0" eaLnBrk="1" fontAlgn="base" hangingPunct="1">
        <a:spcBef>
          <a:spcPct val="20000"/>
        </a:spcBef>
        <a:spcAft>
          <a:spcPct val="0"/>
        </a:spcAft>
        <a:buFont typeface="Arial" charset="0"/>
        <a:buChar char="–"/>
        <a:defRPr sz="12700" kern="1200">
          <a:solidFill>
            <a:schemeClr val="tx1"/>
          </a:solidFill>
          <a:latin typeface="+mn-lt"/>
          <a:ea typeface="ＭＳ Ｐゴシック" charset="0"/>
          <a:cs typeface="+mn-cs"/>
        </a:defRPr>
      </a:lvl2pPr>
      <a:lvl3pPr marL="5212629" indent="-1042225" algn="l" defTabSz="2084448" rtl="0" eaLnBrk="1" fontAlgn="base" hangingPunct="1">
        <a:spcBef>
          <a:spcPct val="20000"/>
        </a:spcBef>
        <a:spcAft>
          <a:spcPct val="0"/>
        </a:spcAft>
        <a:buFont typeface="Arial" charset="0"/>
        <a:buChar char="•"/>
        <a:defRPr sz="10900" kern="1200">
          <a:solidFill>
            <a:schemeClr val="tx1"/>
          </a:solidFill>
          <a:latin typeface="+mn-lt"/>
          <a:ea typeface="ＭＳ Ｐゴシック" charset="0"/>
          <a:cs typeface="+mn-cs"/>
        </a:defRPr>
      </a:lvl3pPr>
      <a:lvl4pPr marL="7297077" indent="-1042225" algn="l" defTabSz="2084448" rtl="0" eaLnBrk="1" fontAlgn="base" hangingPunct="1">
        <a:spcBef>
          <a:spcPct val="20000"/>
        </a:spcBef>
        <a:spcAft>
          <a:spcPct val="0"/>
        </a:spcAft>
        <a:buFont typeface="Arial" charset="0"/>
        <a:buChar char="–"/>
        <a:defRPr sz="9100" kern="1200">
          <a:solidFill>
            <a:schemeClr val="tx1"/>
          </a:solidFill>
          <a:latin typeface="+mn-lt"/>
          <a:ea typeface="ＭＳ Ｐゴシック" charset="0"/>
          <a:cs typeface="+mn-cs"/>
        </a:defRPr>
      </a:lvl4pPr>
      <a:lvl5pPr marL="9381525" indent="-1042225" algn="l" defTabSz="2084448" rtl="0" eaLnBrk="1" fontAlgn="base" hangingPunct="1">
        <a:spcBef>
          <a:spcPct val="20000"/>
        </a:spcBef>
        <a:spcAft>
          <a:spcPct val="0"/>
        </a:spcAft>
        <a:buFont typeface="Arial" charset="0"/>
        <a:buChar char="»"/>
        <a:defRPr sz="9100" kern="1200">
          <a:solidFill>
            <a:schemeClr val="tx1"/>
          </a:solidFill>
          <a:latin typeface="+mn-lt"/>
          <a:ea typeface="ＭＳ Ｐゴシック" charset="0"/>
          <a:cs typeface="+mn-cs"/>
        </a:defRPr>
      </a:lvl5pPr>
      <a:lvl6pPr marL="11467783" indent="-1042526" algn="l" defTabSz="2085051" rtl="0" eaLnBrk="1" latinLnBrk="0" hangingPunct="1">
        <a:spcBef>
          <a:spcPct val="20000"/>
        </a:spcBef>
        <a:buFont typeface="Arial"/>
        <a:buChar char="•"/>
        <a:defRPr sz="9100" kern="1200">
          <a:solidFill>
            <a:schemeClr val="tx1"/>
          </a:solidFill>
          <a:latin typeface="+mn-lt"/>
          <a:ea typeface="+mn-ea"/>
          <a:cs typeface="+mn-cs"/>
        </a:defRPr>
      </a:lvl6pPr>
      <a:lvl7pPr marL="13552834" indent="-1042526" algn="l" defTabSz="2085051" rtl="0" eaLnBrk="1" latinLnBrk="0" hangingPunct="1">
        <a:spcBef>
          <a:spcPct val="20000"/>
        </a:spcBef>
        <a:buFont typeface="Arial"/>
        <a:buChar char="•"/>
        <a:defRPr sz="9100" kern="1200">
          <a:solidFill>
            <a:schemeClr val="tx1"/>
          </a:solidFill>
          <a:latin typeface="+mn-lt"/>
          <a:ea typeface="+mn-ea"/>
          <a:cs typeface="+mn-cs"/>
        </a:defRPr>
      </a:lvl7pPr>
      <a:lvl8pPr marL="15637886" indent="-1042526" algn="l" defTabSz="2085051" rtl="0" eaLnBrk="1" latinLnBrk="0" hangingPunct="1">
        <a:spcBef>
          <a:spcPct val="20000"/>
        </a:spcBef>
        <a:buFont typeface="Arial"/>
        <a:buChar char="•"/>
        <a:defRPr sz="9100" kern="1200">
          <a:solidFill>
            <a:schemeClr val="tx1"/>
          </a:solidFill>
          <a:latin typeface="+mn-lt"/>
          <a:ea typeface="+mn-ea"/>
          <a:cs typeface="+mn-cs"/>
        </a:defRPr>
      </a:lvl8pPr>
      <a:lvl9pPr marL="17722937" indent="-1042526" algn="l" defTabSz="2085051"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en-US"/>
      </a:defPPr>
      <a:lvl1pPr marL="0" algn="l" defTabSz="2085051" rtl="0" eaLnBrk="1" latinLnBrk="0" hangingPunct="1">
        <a:defRPr sz="8200" kern="1200">
          <a:solidFill>
            <a:schemeClr val="tx1"/>
          </a:solidFill>
          <a:latin typeface="+mn-lt"/>
          <a:ea typeface="+mn-ea"/>
          <a:cs typeface="+mn-cs"/>
        </a:defRPr>
      </a:lvl1pPr>
      <a:lvl2pPr marL="2085051" algn="l" defTabSz="2085051" rtl="0" eaLnBrk="1" latinLnBrk="0" hangingPunct="1">
        <a:defRPr sz="8200" kern="1200">
          <a:solidFill>
            <a:schemeClr val="tx1"/>
          </a:solidFill>
          <a:latin typeface="+mn-lt"/>
          <a:ea typeface="+mn-ea"/>
          <a:cs typeface="+mn-cs"/>
        </a:defRPr>
      </a:lvl2pPr>
      <a:lvl3pPr marL="4170103" algn="l" defTabSz="2085051" rtl="0" eaLnBrk="1" latinLnBrk="0" hangingPunct="1">
        <a:defRPr sz="8200" kern="1200">
          <a:solidFill>
            <a:schemeClr val="tx1"/>
          </a:solidFill>
          <a:latin typeface="+mn-lt"/>
          <a:ea typeface="+mn-ea"/>
          <a:cs typeface="+mn-cs"/>
        </a:defRPr>
      </a:lvl3pPr>
      <a:lvl4pPr marL="6255154" algn="l" defTabSz="2085051" rtl="0" eaLnBrk="1" latinLnBrk="0" hangingPunct="1">
        <a:defRPr sz="8200" kern="1200">
          <a:solidFill>
            <a:schemeClr val="tx1"/>
          </a:solidFill>
          <a:latin typeface="+mn-lt"/>
          <a:ea typeface="+mn-ea"/>
          <a:cs typeface="+mn-cs"/>
        </a:defRPr>
      </a:lvl4pPr>
      <a:lvl5pPr marL="8340206" algn="l" defTabSz="2085051" rtl="0" eaLnBrk="1" latinLnBrk="0" hangingPunct="1">
        <a:defRPr sz="8200" kern="1200">
          <a:solidFill>
            <a:schemeClr val="tx1"/>
          </a:solidFill>
          <a:latin typeface="+mn-lt"/>
          <a:ea typeface="+mn-ea"/>
          <a:cs typeface="+mn-cs"/>
        </a:defRPr>
      </a:lvl5pPr>
      <a:lvl6pPr marL="10425257" algn="l" defTabSz="2085051" rtl="0" eaLnBrk="1" latinLnBrk="0" hangingPunct="1">
        <a:defRPr sz="8200" kern="1200">
          <a:solidFill>
            <a:schemeClr val="tx1"/>
          </a:solidFill>
          <a:latin typeface="+mn-lt"/>
          <a:ea typeface="+mn-ea"/>
          <a:cs typeface="+mn-cs"/>
        </a:defRPr>
      </a:lvl6pPr>
      <a:lvl7pPr marL="12510309" algn="l" defTabSz="2085051" rtl="0" eaLnBrk="1" latinLnBrk="0" hangingPunct="1">
        <a:defRPr sz="8200" kern="1200">
          <a:solidFill>
            <a:schemeClr val="tx1"/>
          </a:solidFill>
          <a:latin typeface="+mn-lt"/>
          <a:ea typeface="+mn-ea"/>
          <a:cs typeface="+mn-cs"/>
        </a:defRPr>
      </a:lvl7pPr>
      <a:lvl8pPr marL="14595360" algn="l" defTabSz="2085051" rtl="0" eaLnBrk="1" latinLnBrk="0" hangingPunct="1">
        <a:defRPr sz="8200" kern="1200">
          <a:solidFill>
            <a:schemeClr val="tx1"/>
          </a:solidFill>
          <a:latin typeface="+mn-lt"/>
          <a:ea typeface="+mn-ea"/>
          <a:cs typeface="+mn-cs"/>
        </a:defRPr>
      </a:lvl8pPr>
      <a:lvl9pPr marL="16680412" algn="l" defTabSz="2085051"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Title 1"/>
          <p:cNvSpPr>
            <a:spLocks noGrp="1"/>
          </p:cNvSpPr>
          <p:nvPr>
            <p:ph type="ctrTitle"/>
          </p:nvPr>
        </p:nvSpPr>
        <p:spPr bwMode="auto">
          <a:xfrm>
            <a:off x="0" y="3473486"/>
            <a:ext cx="42735962" cy="203438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r>
              <a:rPr lang="en-US" sz="9000" i="1" dirty="0" smtClean="0">
                <a:solidFill>
                  <a:schemeClr val="bg1"/>
                </a:solidFill>
                <a:latin typeface="Arial"/>
                <a:cs typeface="Arial"/>
              </a:rPr>
              <a:t>Tensile properties </a:t>
            </a:r>
            <a:r>
              <a:rPr lang="en-US" sz="9000" i="1" dirty="0">
                <a:solidFill>
                  <a:schemeClr val="bg1"/>
                </a:solidFill>
                <a:latin typeface="Arial"/>
                <a:cs typeface="Arial"/>
              </a:rPr>
              <a:t>of Two Old Railroad Steel </a:t>
            </a:r>
            <a:r>
              <a:rPr lang="en-US" sz="9000" i="1" dirty="0" smtClean="0">
                <a:solidFill>
                  <a:schemeClr val="bg1"/>
                </a:solidFill>
                <a:latin typeface="Arial"/>
                <a:cs typeface="Arial"/>
              </a:rPr>
              <a:t>Bridges in Connecticut</a:t>
            </a:r>
            <a:r>
              <a:rPr lang="en-US" sz="9000" dirty="0"/>
              <a:t/>
            </a:r>
            <a:br>
              <a:rPr lang="en-US" sz="9000" dirty="0"/>
            </a:br>
            <a:endParaRPr lang="en-US" sz="9000" i="1" dirty="0">
              <a:solidFill>
                <a:schemeClr val="bg1"/>
              </a:solidFill>
              <a:latin typeface="Arial"/>
              <a:cs typeface="Arial"/>
            </a:endParaRPr>
          </a:p>
        </p:txBody>
      </p:sp>
      <p:sp>
        <p:nvSpPr>
          <p:cNvPr id="2050" name="Subtitle 2"/>
          <p:cNvSpPr>
            <a:spLocks noGrp="1"/>
          </p:cNvSpPr>
          <p:nvPr>
            <p:ph type="subTitle" idx="1"/>
          </p:nvPr>
        </p:nvSpPr>
        <p:spPr bwMode="auto">
          <a:xfrm>
            <a:off x="1" y="4785948"/>
            <a:ext cx="43891199" cy="229342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r>
              <a:rPr lang="en-US" sz="4800" dirty="0" smtClean="0">
                <a:solidFill>
                  <a:schemeClr val="bg1"/>
                </a:solidFill>
                <a:latin typeface="Arial"/>
                <a:ea typeface="ＭＳ Ｐゴシック"/>
                <a:cs typeface="Arial"/>
              </a:rPr>
              <a:t>Author: Santosh Dhakal (</a:t>
            </a:r>
            <a:r>
              <a:rPr lang="en-US" sz="4400" dirty="0" smtClean="0">
                <a:solidFill>
                  <a:schemeClr val="bg1"/>
                </a:solidFill>
                <a:latin typeface="Arial"/>
                <a:ea typeface="ＭＳ Ｐゴシック"/>
                <a:cs typeface="Arial"/>
              </a:rPr>
              <a:t>M.S. Student</a:t>
            </a:r>
            <a:r>
              <a:rPr lang="en-US" sz="4800" dirty="0" smtClean="0">
                <a:solidFill>
                  <a:schemeClr val="bg1"/>
                </a:solidFill>
                <a:latin typeface="Arial"/>
                <a:ea typeface="ＭＳ Ｐゴシック"/>
                <a:cs typeface="Arial"/>
              </a:rPr>
              <a:t>)        Co-Author: Celso </a:t>
            </a:r>
            <a:r>
              <a:rPr lang="en-US" sz="4800" dirty="0">
                <a:solidFill>
                  <a:schemeClr val="bg1"/>
                </a:solidFill>
                <a:latin typeface="Arial"/>
                <a:ea typeface="ＭＳ Ｐゴシック"/>
                <a:cs typeface="Arial"/>
              </a:rPr>
              <a:t>Cruz De </a:t>
            </a:r>
            <a:r>
              <a:rPr lang="en-US" sz="4800" dirty="0" smtClean="0">
                <a:solidFill>
                  <a:schemeClr val="bg1"/>
                </a:solidFill>
                <a:latin typeface="Arial"/>
                <a:ea typeface="ＭＳ Ｐゴシック"/>
                <a:cs typeface="Arial"/>
              </a:rPr>
              <a:t>Oliveira (</a:t>
            </a:r>
            <a:r>
              <a:rPr lang="en-US" sz="4400" dirty="0" smtClean="0">
                <a:solidFill>
                  <a:schemeClr val="bg1"/>
                </a:solidFill>
                <a:latin typeface="Arial"/>
                <a:ea typeface="ＭＳ Ｐゴシック"/>
                <a:cs typeface="Arial"/>
              </a:rPr>
              <a:t>Ph.D. Student</a:t>
            </a:r>
            <a:r>
              <a:rPr lang="en-US" sz="4800" dirty="0">
                <a:solidFill>
                  <a:schemeClr val="bg1"/>
                </a:solidFill>
                <a:latin typeface="Arial"/>
                <a:ea typeface="ＭＳ Ｐゴシック"/>
                <a:cs typeface="Arial"/>
              </a:rPr>
              <a:t>) </a:t>
            </a:r>
            <a:r>
              <a:rPr lang="en-US" sz="4800" dirty="0" smtClean="0">
                <a:solidFill>
                  <a:schemeClr val="bg1"/>
                </a:solidFill>
                <a:latin typeface="Arial"/>
                <a:ea typeface="ＭＳ Ｐゴシック"/>
                <a:cs typeface="Arial"/>
              </a:rPr>
              <a:t>        Advisor</a:t>
            </a:r>
            <a:r>
              <a:rPr lang="en-US" sz="4800" dirty="0">
                <a:solidFill>
                  <a:schemeClr val="bg1"/>
                </a:solidFill>
                <a:latin typeface="Arial"/>
                <a:ea typeface="ＭＳ Ｐゴシック"/>
                <a:cs typeface="Arial"/>
              </a:rPr>
              <a:t>: Ramesh </a:t>
            </a:r>
            <a:r>
              <a:rPr lang="en-US" sz="4800" dirty="0" err="1">
                <a:solidFill>
                  <a:schemeClr val="bg1"/>
                </a:solidFill>
                <a:latin typeface="Arial"/>
                <a:ea typeface="ＭＳ Ｐゴシック"/>
                <a:cs typeface="Arial"/>
              </a:rPr>
              <a:t>Malla</a:t>
            </a:r>
            <a:r>
              <a:rPr lang="en-US" sz="4800" dirty="0">
                <a:solidFill>
                  <a:schemeClr val="bg1"/>
                </a:solidFill>
                <a:latin typeface="Arial"/>
                <a:ea typeface="ＭＳ Ｐゴシック"/>
                <a:cs typeface="Arial"/>
              </a:rPr>
              <a:t>, Ph.D., F. ASCE, F. EMI       </a:t>
            </a:r>
            <a:endParaRPr lang="en-US" sz="4800" dirty="0" smtClean="0">
              <a:solidFill>
                <a:schemeClr val="bg1"/>
              </a:solidFill>
              <a:latin typeface="Arial"/>
              <a:ea typeface="ＭＳ Ｐゴシック"/>
              <a:cs typeface="Arial"/>
            </a:endParaRPr>
          </a:p>
          <a:p>
            <a:r>
              <a:rPr lang="en-US" sz="4800" dirty="0" smtClean="0">
                <a:solidFill>
                  <a:schemeClr val="bg1"/>
                </a:solidFill>
                <a:latin typeface="Arial"/>
                <a:ea typeface="ＭＳ Ｐゴシック"/>
                <a:cs typeface="Arial"/>
              </a:rPr>
              <a:t>                                                                                        University of Connecticut, </a:t>
            </a:r>
            <a:r>
              <a:rPr lang="en-US" sz="5500" dirty="0" smtClean="0">
                <a:solidFill>
                  <a:schemeClr val="bg1"/>
                </a:solidFill>
                <a:latin typeface="Arial"/>
                <a:ea typeface="ＭＳ Ｐゴシック"/>
                <a:cs typeface="Arial"/>
              </a:rPr>
              <a:t>Storrs</a:t>
            </a:r>
            <a:r>
              <a:rPr lang="en-US" sz="5500" dirty="0">
                <a:solidFill>
                  <a:schemeClr val="bg1"/>
                </a:solidFill>
                <a:latin typeface="Arial"/>
                <a:ea typeface="ＭＳ Ｐゴシック"/>
                <a:cs typeface="Arial"/>
              </a:rPr>
              <a:t>                         </a:t>
            </a:r>
            <a:r>
              <a:rPr lang="en-US" sz="5500" dirty="0" smtClean="0">
                <a:solidFill>
                  <a:schemeClr val="bg1"/>
                </a:solidFill>
                <a:latin typeface="Arial"/>
                <a:ea typeface="ＭＳ Ｐゴシック"/>
                <a:cs typeface="Arial"/>
              </a:rPr>
              <a:t> </a:t>
            </a:r>
            <a:r>
              <a:rPr lang="en-US" sz="5500" dirty="0">
                <a:solidFill>
                  <a:schemeClr val="bg1"/>
                </a:solidFill>
                <a:latin typeface="Arial"/>
                <a:ea typeface="ＭＳ Ｐゴシック"/>
                <a:cs typeface="Arial"/>
              </a:rPr>
              <a:t> </a:t>
            </a:r>
          </a:p>
        </p:txBody>
      </p:sp>
      <p:sp>
        <p:nvSpPr>
          <p:cNvPr id="10" name="TextBox 9"/>
          <p:cNvSpPr txBox="1"/>
          <p:nvPr/>
        </p:nvSpPr>
        <p:spPr>
          <a:xfrm>
            <a:off x="34144394" y="30979833"/>
            <a:ext cx="8290443" cy="534002"/>
          </a:xfrm>
          <a:prstGeom prst="rect">
            <a:avLst/>
          </a:prstGeom>
          <a:noFill/>
        </p:spPr>
        <p:txBody>
          <a:bodyPr lIns="86877" tIns="43439" rIns="86877" bIns="43439">
            <a:spAutoFit/>
          </a:bodyPr>
          <a:lstStyle/>
          <a:p>
            <a:pPr algn="r" defTabSz="2085051" fontAlgn="auto">
              <a:spcBef>
                <a:spcPts val="0"/>
              </a:spcBef>
              <a:spcAft>
                <a:spcPts val="0"/>
              </a:spcAft>
              <a:defRPr/>
            </a:pPr>
            <a:r>
              <a:rPr lang="en-US" sz="2900" dirty="0">
                <a:solidFill>
                  <a:srgbClr val="0F1B3B"/>
                </a:solidFill>
                <a:latin typeface="Arial"/>
                <a:cs typeface="Arial"/>
              </a:rPr>
              <a:t>September 2020 – </a:t>
            </a:r>
            <a:r>
              <a:rPr lang="en-US" sz="2900" dirty="0">
                <a:solidFill>
                  <a:srgbClr val="0F1B3B"/>
                </a:solidFill>
                <a:latin typeface="Arial"/>
                <a:ea typeface="+mn-ea"/>
                <a:cs typeface="Arial"/>
              </a:rPr>
              <a:t>www.tidc-utc.org</a:t>
            </a:r>
          </a:p>
        </p:txBody>
      </p:sp>
      <p:sp>
        <p:nvSpPr>
          <p:cNvPr id="2054" name="TextBox 11"/>
          <p:cNvSpPr txBox="1">
            <a:spLocks noChangeArrowheads="1"/>
          </p:cNvSpPr>
          <p:nvPr/>
        </p:nvSpPr>
        <p:spPr bwMode="auto">
          <a:xfrm>
            <a:off x="1624288" y="7497102"/>
            <a:ext cx="12187183" cy="4642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8000" b="1" dirty="0" smtClean="0">
                <a:solidFill>
                  <a:srgbClr val="0F1B3B"/>
                </a:solidFill>
                <a:latin typeface="Arial"/>
                <a:cs typeface="Arial"/>
              </a:rPr>
              <a:t>Introduction</a:t>
            </a:r>
            <a:endParaRPr lang="en-US" sz="8000" dirty="0">
              <a:solidFill>
                <a:srgbClr val="0F1B3B"/>
              </a:solidFill>
              <a:latin typeface="Arial"/>
              <a:cs typeface="Arial"/>
            </a:endParaRPr>
          </a:p>
          <a:p>
            <a:pPr algn="just"/>
            <a:r>
              <a:rPr lang="en-US" sz="3600" dirty="0" smtClean="0">
                <a:solidFill>
                  <a:srgbClr val="0F1B3B"/>
                </a:solidFill>
                <a:latin typeface="Arial" panose="020B0604020202020204" pitchFamily="34" charset="0"/>
                <a:cs typeface="Arial" panose="020B0604020202020204" pitchFamily="34" charset="0"/>
              </a:rPr>
              <a:t>Most of the railroad bridges in service in the New England area were built more than a century ago using ASTM A7 steel, which was later withdrawn and replaced by ASTM A36 in 1967. So, it is imperative to understand the mechanical behavior of such outdated material to avoid any possible catastrophic failure.</a:t>
            </a:r>
            <a:endParaRPr lang="en-US" sz="3600" dirty="0">
              <a:solidFill>
                <a:srgbClr val="0F1B3B"/>
              </a:solidFill>
              <a:latin typeface="Arial" panose="020B0604020202020204" pitchFamily="34" charset="0"/>
              <a:cs typeface="Arial" panose="020B0604020202020204" pitchFamily="34" charset="0"/>
            </a:endParaRPr>
          </a:p>
        </p:txBody>
      </p:sp>
      <p:sp>
        <p:nvSpPr>
          <p:cNvPr id="2062" name="TextBox 19"/>
          <p:cNvSpPr txBox="1">
            <a:spLocks noChangeArrowheads="1"/>
          </p:cNvSpPr>
          <p:nvPr/>
        </p:nvSpPr>
        <p:spPr bwMode="auto">
          <a:xfrm>
            <a:off x="1471257" y="27532070"/>
            <a:ext cx="12233681" cy="341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pPr marL="0" lvl="0" indent="0" algn="just">
              <a:buNone/>
            </a:pPr>
            <a:r>
              <a:rPr lang="en-US" sz="3500" b="1" dirty="0">
                <a:solidFill>
                  <a:srgbClr val="0F1B3B"/>
                </a:solidFill>
                <a:effectLst>
                  <a:outerShdw blurRad="38100" dist="38100" dir="2700000" algn="tl">
                    <a:srgbClr val="000000">
                      <a:alpha val="43137"/>
                    </a:srgbClr>
                  </a:outerShdw>
                </a:effectLst>
                <a:latin typeface="Arial"/>
                <a:cs typeface="Arial"/>
              </a:rPr>
              <a:t>Cos Cob Bridge, </a:t>
            </a:r>
            <a:r>
              <a:rPr lang="en-US" sz="3600" dirty="0">
                <a:solidFill>
                  <a:srgbClr val="0F1B3B"/>
                </a:solidFill>
                <a:latin typeface="Arial" panose="020B0604020202020204" pitchFamily="34" charset="0"/>
                <a:cs typeface="Arial" panose="020B0604020202020204" pitchFamily="34" charset="0"/>
              </a:rPr>
              <a:t>Located over </a:t>
            </a:r>
            <a:r>
              <a:rPr lang="en-US" sz="3600" dirty="0" err="1">
                <a:solidFill>
                  <a:srgbClr val="0F1B3B"/>
                </a:solidFill>
                <a:latin typeface="Arial" panose="020B0604020202020204" pitchFamily="34" charset="0"/>
                <a:cs typeface="Arial" panose="020B0604020202020204" pitchFamily="34" charset="0"/>
              </a:rPr>
              <a:t>Mianus</a:t>
            </a:r>
            <a:r>
              <a:rPr lang="en-US" sz="3600" dirty="0">
                <a:solidFill>
                  <a:srgbClr val="0F1B3B"/>
                </a:solidFill>
                <a:latin typeface="Arial" panose="020B0604020202020204" pitchFamily="34" charset="0"/>
                <a:cs typeface="Arial" panose="020B0604020202020204" pitchFamily="34" charset="0"/>
              </a:rPr>
              <a:t> river in Greenwich, </a:t>
            </a:r>
            <a:r>
              <a:rPr lang="en-US" sz="3600" dirty="0" smtClean="0">
                <a:solidFill>
                  <a:srgbClr val="0F1B3B"/>
                </a:solidFill>
                <a:latin typeface="Arial" panose="020B0604020202020204" pitchFamily="34" charset="0"/>
                <a:cs typeface="Arial" panose="020B0604020202020204" pitchFamily="34" charset="0"/>
              </a:rPr>
              <a:t>I Built by </a:t>
            </a:r>
            <a:r>
              <a:rPr lang="en-US" sz="3600" dirty="0">
                <a:solidFill>
                  <a:srgbClr val="0F1B3B"/>
                </a:solidFill>
                <a:latin typeface="Arial" panose="020B0604020202020204" pitchFamily="34" charset="0"/>
                <a:cs typeface="Arial" panose="020B0604020202020204" pitchFamily="34" charset="0"/>
              </a:rPr>
              <a:t>American Bridge </a:t>
            </a:r>
            <a:r>
              <a:rPr lang="en-US" sz="3600" dirty="0" smtClean="0">
                <a:solidFill>
                  <a:srgbClr val="0F1B3B"/>
                </a:solidFill>
                <a:latin typeface="Arial" panose="020B0604020202020204" pitchFamily="34" charset="0"/>
                <a:cs typeface="Arial" panose="020B0604020202020204" pitchFamily="34" charset="0"/>
              </a:rPr>
              <a:t>Company in 1904 and </a:t>
            </a:r>
            <a:r>
              <a:rPr lang="en-US" sz="3600" dirty="0">
                <a:solidFill>
                  <a:srgbClr val="0F1B3B"/>
                </a:solidFill>
                <a:latin typeface="Arial" panose="020B0604020202020204" pitchFamily="34" charset="0"/>
                <a:cs typeface="Arial" panose="020B0604020202020204" pitchFamily="34" charset="0"/>
              </a:rPr>
              <a:t>owned by </a:t>
            </a:r>
            <a:r>
              <a:rPr lang="en-US" sz="3600" dirty="0" smtClean="0">
                <a:solidFill>
                  <a:srgbClr val="0F1B3B"/>
                </a:solidFill>
                <a:latin typeface="Arial" panose="020B0604020202020204" pitchFamily="34" charset="0"/>
                <a:cs typeface="Arial" panose="020B0604020202020204" pitchFamily="34" charset="0"/>
              </a:rPr>
              <a:t>ConnDOT, this bridge is </a:t>
            </a:r>
            <a:r>
              <a:rPr lang="en-US" sz="3600" dirty="0">
                <a:solidFill>
                  <a:srgbClr val="0F1B3B"/>
                </a:solidFill>
                <a:latin typeface="Arial" panose="020B0604020202020204" pitchFamily="34" charset="0"/>
                <a:cs typeface="Arial" panose="020B0604020202020204" pitchFamily="34" charset="0"/>
              </a:rPr>
              <a:t>a combination </a:t>
            </a:r>
            <a:r>
              <a:rPr lang="en-US" sz="3600" dirty="0" smtClean="0">
                <a:solidFill>
                  <a:srgbClr val="0F1B3B"/>
                </a:solidFill>
                <a:latin typeface="Arial" panose="020B0604020202020204" pitchFamily="34" charset="0"/>
                <a:cs typeface="Arial" panose="020B0604020202020204" pitchFamily="34" charset="0"/>
              </a:rPr>
              <a:t>of </a:t>
            </a:r>
            <a:r>
              <a:rPr lang="en-US" sz="3600" dirty="0">
                <a:solidFill>
                  <a:srgbClr val="0F1B3B"/>
                </a:solidFill>
                <a:latin typeface="Arial" panose="020B0604020202020204" pitchFamily="34" charset="0"/>
                <a:cs typeface="Arial" panose="020B0604020202020204" pitchFamily="34" charset="0"/>
              </a:rPr>
              <a:t>deck girder, deck trusses and rolling lift bascule. The Sample Material was collected from the bracing members of the adjacent pedestrian bridge.</a:t>
            </a:r>
          </a:p>
        </p:txBody>
      </p:sp>
      <p:pic>
        <p:nvPicPr>
          <p:cNvPr id="20" name="Picture 19" descr="uconnn logo.bmp">
            <a:extLst>
              <a:ext uri="{FF2B5EF4-FFF2-40B4-BE49-F238E27FC236}">
                <a16:creationId xmlns:a16="http://schemas.microsoft.com/office/drawing/2014/main" id="{7A9BC9B9-8FBF-4E3D-A654-4FB1487F26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74059" y="1008461"/>
            <a:ext cx="6582475" cy="1979787"/>
          </a:xfrm>
          <a:prstGeom prst="rect">
            <a:avLst/>
          </a:prstGeom>
        </p:spPr>
      </p:pic>
      <p:sp>
        <p:nvSpPr>
          <p:cNvPr id="21" name="TextBox 11"/>
          <p:cNvSpPr txBox="1">
            <a:spLocks noChangeArrowheads="1"/>
          </p:cNvSpPr>
          <p:nvPr/>
        </p:nvSpPr>
        <p:spPr bwMode="auto">
          <a:xfrm>
            <a:off x="1624287" y="18083225"/>
            <a:ext cx="12187183" cy="3596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8400" b="1" dirty="0" smtClean="0">
                <a:solidFill>
                  <a:srgbClr val="0F1B3B"/>
                </a:solidFill>
                <a:latin typeface="Arial"/>
                <a:cs typeface="Arial"/>
              </a:rPr>
              <a:t>Objectives</a:t>
            </a:r>
          </a:p>
          <a:p>
            <a:pPr algn="just"/>
            <a:r>
              <a:rPr lang="en-US" sz="3600" dirty="0" smtClean="0">
                <a:solidFill>
                  <a:srgbClr val="0F1B3B"/>
                </a:solidFill>
                <a:latin typeface="Arial"/>
                <a:cs typeface="Arial"/>
              </a:rPr>
              <a:t>The objective is to </a:t>
            </a:r>
            <a:r>
              <a:rPr lang="en-US" sz="3600" dirty="0">
                <a:solidFill>
                  <a:srgbClr val="0F1B3B"/>
                </a:solidFill>
                <a:latin typeface="Arial"/>
                <a:cs typeface="Arial"/>
              </a:rPr>
              <a:t>present the tensile properties of the critical members from the  Devon and the Cos Cob bridges obtained from the tensile test (monotonic loading to failure</a:t>
            </a:r>
            <a:r>
              <a:rPr lang="en-US" sz="3600" dirty="0" smtClean="0">
                <a:solidFill>
                  <a:srgbClr val="0F1B3B"/>
                </a:solidFill>
                <a:latin typeface="Arial"/>
                <a:cs typeface="Arial"/>
              </a:rPr>
              <a:t>).</a:t>
            </a:r>
            <a:endParaRPr lang="en-US" sz="3600" dirty="0">
              <a:solidFill>
                <a:srgbClr val="0F1B3B"/>
              </a:solidFill>
              <a:latin typeface="Arial"/>
              <a:cs typeface="Arial"/>
            </a:endParaRPr>
          </a:p>
        </p:txBody>
      </p:sp>
      <p:sp>
        <p:nvSpPr>
          <p:cNvPr id="24" name="TextBox 19"/>
          <p:cNvSpPr txBox="1">
            <a:spLocks noChangeArrowheads="1"/>
          </p:cNvSpPr>
          <p:nvPr/>
        </p:nvSpPr>
        <p:spPr bwMode="auto">
          <a:xfrm>
            <a:off x="1507912" y="21969466"/>
            <a:ext cx="12197026" cy="470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pPr marL="0" lvl="0" indent="0" algn="just">
              <a:buNone/>
            </a:pPr>
            <a:r>
              <a:rPr lang="en-US" sz="8400" b="1" dirty="0">
                <a:solidFill>
                  <a:srgbClr val="0F1B3B"/>
                </a:solidFill>
                <a:latin typeface="Arial"/>
                <a:cs typeface="Arial"/>
              </a:rPr>
              <a:t>Bridges</a:t>
            </a:r>
          </a:p>
          <a:p>
            <a:pPr marL="0" lvl="0" indent="0" algn="just">
              <a:buNone/>
            </a:pPr>
            <a:r>
              <a:rPr lang="en-US" sz="3600" b="1" dirty="0">
                <a:solidFill>
                  <a:srgbClr val="0F1B3B"/>
                </a:solidFill>
                <a:effectLst>
                  <a:outerShdw blurRad="38100" dist="38100" dir="2700000" algn="tl">
                    <a:srgbClr val="000000">
                      <a:alpha val="43137"/>
                    </a:srgbClr>
                  </a:outerShdw>
                </a:effectLst>
                <a:latin typeface="Arial"/>
                <a:cs typeface="Arial"/>
              </a:rPr>
              <a:t>Devon </a:t>
            </a:r>
            <a:r>
              <a:rPr lang="en-US" sz="3600" b="1" dirty="0" smtClean="0">
                <a:solidFill>
                  <a:srgbClr val="0F1B3B"/>
                </a:solidFill>
                <a:effectLst>
                  <a:outerShdw blurRad="38100" dist="38100" dir="2700000" algn="tl">
                    <a:srgbClr val="000000">
                      <a:alpha val="43137"/>
                    </a:srgbClr>
                  </a:outerShdw>
                </a:effectLst>
                <a:latin typeface="Arial"/>
                <a:cs typeface="Arial"/>
              </a:rPr>
              <a:t>Bridge, </a:t>
            </a:r>
            <a:r>
              <a:rPr lang="en-US" sz="3600" dirty="0">
                <a:solidFill>
                  <a:srgbClr val="0F1B3B"/>
                </a:solidFill>
                <a:latin typeface="Arial"/>
                <a:cs typeface="Arial"/>
              </a:rPr>
              <a:t>Located over the lower Housatonic river between Milford and </a:t>
            </a:r>
            <a:r>
              <a:rPr lang="en-US" sz="3600" dirty="0" smtClean="0">
                <a:solidFill>
                  <a:srgbClr val="0F1B3B"/>
                </a:solidFill>
                <a:latin typeface="Arial"/>
                <a:cs typeface="Arial"/>
              </a:rPr>
              <a:t>Stratford. Built by American Bridge Company in 1906 and owned by ConnDOT, this bridge is a combination of </a:t>
            </a:r>
            <a:r>
              <a:rPr lang="en-US" sz="3600" dirty="0">
                <a:solidFill>
                  <a:srgbClr val="0F1B3B"/>
                </a:solidFill>
                <a:latin typeface="Arial"/>
                <a:cs typeface="Arial"/>
              </a:rPr>
              <a:t>deck girder, Warren trusses and </a:t>
            </a:r>
            <a:r>
              <a:rPr lang="en-US" sz="3600" dirty="0" err="1">
                <a:solidFill>
                  <a:srgbClr val="0F1B3B"/>
                </a:solidFill>
                <a:latin typeface="Arial"/>
                <a:cs typeface="Arial"/>
              </a:rPr>
              <a:t>Scherzer</a:t>
            </a:r>
            <a:r>
              <a:rPr lang="en-US" sz="3600" dirty="0">
                <a:solidFill>
                  <a:srgbClr val="0F1B3B"/>
                </a:solidFill>
                <a:latin typeface="Arial"/>
                <a:cs typeface="Arial"/>
              </a:rPr>
              <a:t> rolling Lift Bascule. </a:t>
            </a:r>
            <a:r>
              <a:rPr lang="en-US" sz="3600" dirty="0" smtClean="0">
                <a:solidFill>
                  <a:srgbClr val="0F1B3B"/>
                </a:solidFill>
                <a:latin typeface="Arial"/>
                <a:cs typeface="Arial"/>
              </a:rPr>
              <a:t>The sample material from the stringer angle.</a:t>
            </a:r>
            <a:endParaRPr lang="en-US" sz="3600" dirty="0">
              <a:solidFill>
                <a:srgbClr val="0F1B3B"/>
              </a:solidFill>
              <a:latin typeface="Arial"/>
              <a:cs typeface="Arial"/>
            </a:endParaRPr>
          </a:p>
        </p:txBody>
      </p:sp>
      <p:sp>
        <p:nvSpPr>
          <p:cNvPr id="36" name="TextBox 19"/>
          <p:cNvSpPr txBox="1">
            <a:spLocks noChangeArrowheads="1"/>
          </p:cNvSpPr>
          <p:nvPr/>
        </p:nvSpPr>
        <p:spPr bwMode="auto">
          <a:xfrm>
            <a:off x="29865522" y="26267821"/>
            <a:ext cx="13625432" cy="5443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8400" b="1" dirty="0" smtClean="0">
                <a:solidFill>
                  <a:srgbClr val="0F1B3B"/>
                </a:solidFill>
                <a:latin typeface="Arial"/>
                <a:cs typeface="Arial"/>
              </a:rPr>
              <a:t>References</a:t>
            </a:r>
          </a:p>
          <a:p>
            <a:r>
              <a:rPr lang="en-US" sz="3200" dirty="0" smtClean="0">
                <a:latin typeface="Arial" panose="020B0604020202020204" pitchFamily="34" charset="0"/>
                <a:cs typeface="Arial" panose="020B0604020202020204" pitchFamily="34" charset="0"/>
              </a:rPr>
              <a:t>ASTM  A7-39. (1939). Standard Specifications for STEEL FOR BRIDGES AND BUILDINGS’. </a:t>
            </a:r>
          </a:p>
          <a:p>
            <a:endParaRPr lang="en-US" sz="3200" dirty="0" smtClean="0">
              <a:latin typeface="Arial" panose="020B0604020202020204" pitchFamily="34" charset="0"/>
              <a:cs typeface="Arial" panose="020B0604020202020204" pitchFamily="34" charset="0"/>
            </a:endParaRPr>
          </a:p>
          <a:p>
            <a:r>
              <a:rPr lang="en-US" sz="3200" dirty="0" err="1" smtClean="0">
                <a:latin typeface="Arial" panose="020B0604020202020204" pitchFamily="34" charset="0"/>
                <a:cs typeface="Arial" panose="020B0604020202020204" pitchFamily="34" charset="0"/>
              </a:rPr>
              <a:t>Nagaraja</a:t>
            </a:r>
            <a:r>
              <a:rPr lang="en-US" sz="3200" dirty="0">
                <a:latin typeface="Arial" panose="020B0604020202020204" pitchFamily="34" charset="0"/>
                <a:cs typeface="Arial" panose="020B0604020202020204" pitchFamily="34" charset="0"/>
              </a:rPr>
              <a:t>, Rao, N. R., "Material properties of structural carbon and high strength steels, August 1963" (1963).Fritz Laboratory </a:t>
            </a:r>
            <a:r>
              <a:rPr lang="en-US" sz="3200" dirty="0" smtClean="0">
                <a:latin typeface="Arial" panose="020B0604020202020204" pitchFamily="34" charset="0"/>
                <a:cs typeface="Arial" panose="020B0604020202020204" pitchFamily="34" charset="0"/>
              </a:rPr>
              <a:t>Report. Paper </a:t>
            </a:r>
            <a:r>
              <a:rPr lang="en-US" sz="3200" dirty="0">
                <a:latin typeface="Arial" panose="020B0604020202020204" pitchFamily="34" charset="0"/>
                <a:cs typeface="Arial" panose="020B0604020202020204" pitchFamily="34" charset="0"/>
              </a:rPr>
              <a:t>1681</a:t>
            </a:r>
            <a:r>
              <a:rPr lang="en-US" sz="3200" dirty="0" smtClean="0">
                <a:latin typeface="Arial" panose="020B0604020202020204" pitchFamily="34" charset="0"/>
                <a:cs typeface="Arial" panose="020B0604020202020204" pitchFamily="34" charset="0"/>
              </a:rPr>
              <a:t>.</a:t>
            </a:r>
          </a:p>
          <a:p>
            <a:r>
              <a:rPr lang="en-US" sz="3200" dirty="0" smtClean="0">
                <a:latin typeface="Arial" panose="020B0604020202020204" pitchFamily="34" charset="0"/>
                <a:cs typeface="Arial" panose="020B0604020202020204" pitchFamily="34" charset="0"/>
              </a:rPr>
              <a:t>http</a:t>
            </a:r>
            <a:r>
              <a:rPr lang="en-US" sz="3200" dirty="0">
                <a:latin typeface="Arial" panose="020B0604020202020204" pitchFamily="34" charset="0"/>
                <a:cs typeface="Arial" panose="020B0604020202020204" pitchFamily="34" charset="0"/>
              </a:rPr>
              <a:t>://preserve.lehigh.edu/engr-civil-environmental-fritz-lab-reports/1681</a:t>
            </a:r>
          </a:p>
          <a:p>
            <a:r>
              <a:rPr lang="en-US" sz="3600" dirty="0"/>
              <a:t/>
            </a:r>
            <a:br>
              <a:rPr lang="en-US" sz="3600" dirty="0"/>
            </a:br>
            <a:r>
              <a:rPr lang="en-US" sz="3600" dirty="0" smtClean="0"/>
              <a:t>                                                                           </a:t>
            </a:r>
            <a:endParaRPr lang="en-US" sz="3600" dirty="0">
              <a:solidFill>
                <a:srgbClr val="0F1B3B"/>
              </a:solidFill>
              <a:latin typeface="Rockwell" charset="0"/>
              <a:cs typeface="Rockwell" charset="0"/>
            </a:endParaRPr>
          </a:p>
        </p:txBody>
      </p:sp>
      <p:sp>
        <p:nvSpPr>
          <p:cNvPr id="45" name="Rectangle 16"/>
          <p:cNvSpPr>
            <a:spLocks noChangeArrowheads="1"/>
          </p:cNvSpPr>
          <p:nvPr/>
        </p:nvSpPr>
        <p:spPr bwMode="auto">
          <a:xfrm>
            <a:off x="29865522" y="15779507"/>
            <a:ext cx="13270779" cy="2303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6877" tIns="43439" rIns="86877" bIns="43439">
            <a:spAutoFit/>
          </a:bodyPr>
          <a:lstStyle/>
          <a:p>
            <a:r>
              <a:rPr lang="en-US" sz="3600" dirty="0" smtClean="0">
                <a:solidFill>
                  <a:srgbClr val="0F1B3B"/>
                </a:solidFill>
                <a:latin typeface="Arial"/>
                <a:cs typeface="Arial"/>
              </a:rPr>
              <a:t>Thus obtained results are compared with the ASTM A7-1939 specifications and the results on the Fritz Laboratory report,. This comparison shows that the test results are very close to those defined in the specification and the report.</a:t>
            </a:r>
            <a:endParaRPr lang="en-US" sz="3600" dirty="0">
              <a:solidFill>
                <a:srgbClr val="0F1B3B"/>
              </a:solidFill>
              <a:latin typeface="Arial"/>
              <a:cs typeface="Arial"/>
            </a:endParaRPr>
          </a:p>
        </p:txBody>
      </p:sp>
      <p:sp>
        <p:nvSpPr>
          <p:cNvPr id="46" name="TextBox 17"/>
          <p:cNvSpPr txBox="1">
            <a:spLocks noChangeArrowheads="1"/>
          </p:cNvSpPr>
          <p:nvPr/>
        </p:nvSpPr>
        <p:spPr bwMode="auto">
          <a:xfrm>
            <a:off x="29949302" y="18066085"/>
            <a:ext cx="12425600" cy="4073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8400" b="1" dirty="0">
                <a:solidFill>
                  <a:srgbClr val="0F1B3B"/>
                </a:solidFill>
                <a:latin typeface="Arial"/>
                <a:cs typeface="Arial"/>
              </a:rPr>
              <a:t>Conclusions</a:t>
            </a:r>
          </a:p>
          <a:p>
            <a:pPr lvl="0" algn="just"/>
            <a:r>
              <a:rPr lang="en-US" sz="3500" dirty="0">
                <a:solidFill>
                  <a:srgbClr val="0F1B3B"/>
                </a:solidFill>
                <a:latin typeface="Arial"/>
                <a:cs typeface="Arial"/>
              </a:rPr>
              <a:t>The material has maintained their elastic, yielding, plastic deformation, and strength hardening characteristics. </a:t>
            </a:r>
            <a:r>
              <a:rPr lang="en-US" sz="3500" dirty="0" smtClean="0">
                <a:solidFill>
                  <a:srgbClr val="0F1B3B"/>
                </a:solidFill>
                <a:latin typeface="Arial"/>
                <a:cs typeface="Arial"/>
              </a:rPr>
              <a:t>More testing are to be performed at different loading condition to better understand these behavior of these materials.</a:t>
            </a:r>
            <a:endParaRPr lang="en-US" sz="3500" dirty="0">
              <a:solidFill>
                <a:srgbClr val="0F1B3B"/>
              </a:solidFill>
              <a:latin typeface="Arial"/>
              <a:cs typeface="Arial"/>
            </a:endParaRPr>
          </a:p>
          <a:p>
            <a:pPr algn="just" fontAlgn="auto">
              <a:spcAft>
                <a:spcPts val="0"/>
              </a:spcAft>
            </a:pPr>
            <a:endParaRPr lang="en-US" sz="3500" dirty="0">
              <a:solidFill>
                <a:srgbClr val="0F1B3B"/>
              </a:solidFill>
              <a:latin typeface="Arial"/>
              <a:cs typeface="Arial"/>
            </a:endParaRPr>
          </a:p>
        </p:txBody>
      </p:sp>
      <p:sp>
        <p:nvSpPr>
          <p:cNvPr id="47" name="TextBox 17"/>
          <p:cNvSpPr txBox="1">
            <a:spLocks noChangeArrowheads="1"/>
          </p:cNvSpPr>
          <p:nvPr/>
        </p:nvSpPr>
        <p:spPr bwMode="auto">
          <a:xfrm>
            <a:off x="14843063" y="23505587"/>
            <a:ext cx="13688600" cy="2457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8400" b="1" dirty="0">
                <a:solidFill>
                  <a:srgbClr val="0F1B3B"/>
                </a:solidFill>
                <a:latin typeface="Arial"/>
                <a:cs typeface="Arial"/>
              </a:rPr>
              <a:t>Results</a:t>
            </a:r>
          </a:p>
          <a:p>
            <a:pPr algn="just" fontAlgn="auto">
              <a:spcAft>
                <a:spcPts val="0"/>
              </a:spcAft>
            </a:pPr>
            <a:r>
              <a:rPr lang="en-US" sz="3500" dirty="0" smtClean="0">
                <a:solidFill>
                  <a:srgbClr val="0F1B3B"/>
                </a:solidFill>
                <a:latin typeface="Arial"/>
                <a:cs typeface="Arial"/>
              </a:rPr>
              <a:t>Results from one of the specimen for each bridge are presented in the table 1. Corresponding stress-strain </a:t>
            </a:r>
            <a:r>
              <a:rPr lang="en-US" sz="3500" dirty="0" smtClean="0">
                <a:solidFill>
                  <a:srgbClr val="0F1B3B"/>
                </a:solidFill>
                <a:latin typeface="Arial"/>
                <a:cs typeface="Arial"/>
              </a:rPr>
              <a:t>plots are </a:t>
            </a:r>
            <a:r>
              <a:rPr lang="en-US" sz="3500" dirty="0" smtClean="0">
                <a:solidFill>
                  <a:srgbClr val="0F1B3B"/>
                </a:solidFill>
                <a:latin typeface="Arial"/>
                <a:cs typeface="Arial"/>
              </a:rPr>
              <a:t>shown in fig 4.</a:t>
            </a:r>
            <a:endParaRPr lang="en-US" sz="3500" dirty="0">
              <a:solidFill>
                <a:srgbClr val="0F1B3B"/>
              </a:solidFill>
              <a:latin typeface="Arial"/>
              <a:cs typeface="Arial"/>
            </a:endParaRPr>
          </a:p>
        </p:txBody>
      </p:sp>
      <p:sp>
        <p:nvSpPr>
          <p:cNvPr id="52" name="TextBox 17"/>
          <p:cNvSpPr txBox="1">
            <a:spLocks noChangeArrowheads="1"/>
          </p:cNvSpPr>
          <p:nvPr/>
        </p:nvSpPr>
        <p:spPr bwMode="auto">
          <a:xfrm>
            <a:off x="29865522" y="21533905"/>
            <a:ext cx="12425600" cy="4612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8400" b="1" dirty="0">
                <a:solidFill>
                  <a:srgbClr val="0F1B3B"/>
                </a:solidFill>
                <a:latin typeface="Arial"/>
                <a:cs typeface="Arial"/>
              </a:rPr>
              <a:t>Acknowledgments</a:t>
            </a:r>
          </a:p>
          <a:p>
            <a:r>
              <a:rPr lang="en-US" sz="3500" dirty="0">
                <a:solidFill>
                  <a:srgbClr val="0F1B3B"/>
                </a:solidFill>
                <a:latin typeface="Arial"/>
                <a:cs typeface="Arial"/>
              </a:rPr>
              <a:t>This work is partially supported by the Transportation Infrastructure Durability Center under grant 69A3551847101 from the U.S. Department of Transportation’s University Transportation Centers program</a:t>
            </a:r>
            <a:r>
              <a:rPr lang="en-US" sz="3500" dirty="0" smtClean="0">
                <a:solidFill>
                  <a:srgbClr val="0F1B3B"/>
                </a:solidFill>
                <a:latin typeface="Arial"/>
                <a:cs typeface="Arial"/>
              </a:rPr>
              <a:t>. The research team would like to thank to Metro North Railroad and ConnDOT for their support throughout this research.</a:t>
            </a:r>
            <a:endParaRPr lang="en-US" sz="3500" dirty="0">
              <a:solidFill>
                <a:srgbClr val="0F1B3B"/>
              </a:solidFill>
              <a:latin typeface="Arial"/>
              <a:cs typeface="Arial"/>
            </a:endParaRPr>
          </a:p>
        </p:txBody>
      </p:sp>
      <p:sp>
        <p:nvSpPr>
          <p:cNvPr id="13" name="TextBox 12"/>
          <p:cNvSpPr txBox="1"/>
          <p:nvPr/>
        </p:nvSpPr>
        <p:spPr>
          <a:xfrm>
            <a:off x="14843063" y="9277600"/>
            <a:ext cx="13588710" cy="3416320"/>
          </a:xfrm>
          <a:prstGeom prst="rect">
            <a:avLst/>
          </a:prstGeom>
          <a:noFill/>
        </p:spPr>
        <p:txBody>
          <a:bodyPr wrap="square" rtlCol="0">
            <a:spAutoFit/>
          </a:bodyPr>
          <a:lstStyle/>
          <a:p>
            <a:r>
              <a:rPr lang="en-US" sz="3600" dirty="0" smtClean="0">
                <a:latin typeface="Arial" panose="020B0604020202020204" pitchFamily="34" charset="0"/>
                <a:cs typeface="Arial" panose="020B0604020202020204" pitchFamily="34" charset="0"/>
              </a:rPr>
              <a:t>Dog bone shape  specimens with gage length, width and thickness 2”, 0.5” and 0.29” respectively were prepared according to ASTM E8 specification</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as shown in figure 2 Testing was performed using Instron 5869  as shown in figure 3. Elongation in the specimen was recorded using an extensometer from the Instron.</a:t>
            </a:r>
            <a:endParaRPr lang="en-US" sz="36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749005" y="14039867"/>
            <a:ext cx="5859555" cy="284839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7982" y="13274501"/>
            <a:ext cx="8211620" cy="4249372"/>
          </a:xfrm>
          <a:prstGeom prst="rect">
            <a:avLst/>
          </a:prstGeom>
        </p:spPr>
      </p:pic>
      <p:sp>
        <p:nvSpPr>
          <p:cNvPr id="56" name="Rectangle 16"/>
          <p:cNvSpPr>
            <a:spLocks noChangeArrowheads="1"/>
          </p:cNvSpPr>
          <p:nvPr/>
        </p:nvSpPr>
        <p:spPr bwMode="auto">
          <a:xfrm>
            <a:off x="15865184" y="18467672"/>
            <a:ext cx="3840899" cy="534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6877" tIns="43439" rIns="86877" bIns="43439">
            <a:spAutoFit/>
          </a:bodyPr>
          <a:lstStyle/>
          <a:p>
            <a:r>
              <a:rPr lang="en-US" sz="2900" dirty="0">
                <a:solidFill>
                  <a:srgbClr val="0F1B3B"/>
                </a:solidFill>
                <a:latin typeface="Arial"/>
                <a:cs typeface="Arial"/>
              </a:rPr>
              <a:t>Figure </a:t>
            </a:r>
            <a:r>
              <a:rPr lang="en-US" sz="2900" dirty="0" smtClean="0">
                <a:solidFill>
                  <a:srgbClr val="0F1B3B"/>
                </a:solidFill>
                <a:latin typeface="Arial"/>
                <a:cs typeface="Arial"/>
              </a:rPr>
              <a:t>2: Instron 5869</a:t>
            </a:r>
            <a:endParaRPr lang="en-US" sz="2900" dirty="0">
              <a:solidFill>
                <a:srgbClr val="0F1B3B"/>
              </a:solidFill>
              <a:latin typeface="Arial"/>
              <a:cs typeface="Arial"/>
            </a:endParaRPr>
          </a:p>
        </p:txBody>
      </p:sp>
      <p:sp>
        <p:nvSpPr>
          <p:cNvPr id="58" name="Rectangle 16"/>
          <p:cNvSpPr>
            <a:spLocks noChangeArrowheads="1"/>
          </p:cNvSpPr>
          <p:nvPr/>
        </p:nvSpPr>
        <p:spPr bwMode="auto">
          <a:xfrm>
            <a:off x="20750933" y="18323013"/>
            <a:ext cx="4805601" cy="534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6877" tIns="43439" rIns="86877" bIns="43439">
            <a:spAutoFit/>
          </a:bodyPr>
          <a:lstStyle/>
          <a:p>
            <a:r>
              <a:rPr lang="en-US" sz="2900" dirty="0">
                <a:solidFill>
                  <a:srgbClr val="0F1B3B"/>
                </a:solidFill>
                <a:latin typeface="Arial"/>
                <a:cs typeface="Arial"/>
              </a:rPr>
              <a:t>Figure 3</a:t>
            </a:r>
            <a:r>
              <a:rPr lang="en-US" sz="2900" dirty="0" smtClean="0">
                <a:solidFill>
                  <a:srgbClr val="0F1B3B"/>
                </a:solidFill>
                <a:latin typeface="Arial"/>
                <a:cs typeface="Arial"/>
              </a:rPr>
              <a:t>: Tensile Specimen</a:t>
            </a:r>
            <a:endParaRPr lang="en-US" sz="2900" dirty="0">
              <a:solidFill>
                <a:srgbClr val="0F1B3B"/>
              </a:solidFill>
              <a:latin typeface="Arial"/>
              <a:cs typeface="Arial"/>
            </a:endParaRPr>
          </a:p>
        </p:txBody>
      </p:sp>
      <p:sp>
        <p:nvSpPr>
          <p:cNvPr id="60" name="TextBox 17"/>
          <p:cNvSpPr txBox="1">
            <a:spLocks noChangeArrowheads="1"/>
          </p:cNvSpPr>
          <p:nvPr/>
        </p:nvSpPr>
        <p:spPr bwMode="auto">
          <a:xfrm>
            <a:off x="14931050" y="18955100"/>
            <a:ext cx="13814893" cy="4550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8400" b="1" dirty="0">
                <a:solidFill>
                  <a:srgbClr val="0F1B3B"/>
                </a:solidFill>
                <a:latin typeface="Arial"/>
                <a:cs typeface="Arial"/>
              </a:rPr>
              <a:t>Literature Review</a:t>
            </a:r>
            <a:endParaRPr lang="en-US" sz="8400" dirty="0">
              <a:solidFill>
                <a:srgbClr val="0F1B3B"/>
              </a:solidFill>
              <a:latin typeface="Rockwell" charset="0"/>
              <a:cs typeface="Rockwell" charset="0"/>
            </a:endParaRPr>
          </a:p>
          <a:p>
            <a:pPr algn="just" fontAlgn="auto">
              <a:spcAft>
                <a:spcPts val="0"/>
              </a:spcAft>
            </a:pPr>
            <a:r>
              <a:rPr lang="en-US" sz="3400" dirty="0">
                <a:solidFill>
                  <a:srgbClr val="0F1B3B"/>
                </a:solidFill>
                <a:latin typeface="Arial"/>
                <a:cs typeface="Arial"/>
              </a:rPr>
              <a:t>Based on ASTM A7-1939 specifications, Yield Stress is defined as 33,000 </a:t>
            </a:r>
            <a:r>
              <a:rPr lang="en-US" sz="3400" dirty="0" smtClean="0">
                <a:solidFill>
                  <a:srgbClr val="0F1B3B"/>
                </a:solidFill>
                <a:latin typeface="Arial"/>
                <a:cs typeface="Arial"/>
              </a:rPr>
              <a:t>psi (227.5 MPa), </a:t>
            </a:r>
            <a:r>
              <a:rPr lang="en-US" sz="3400" dirty="0">
                <a:solidFill>
                  <a:srgbClr val="0F1B3B"/>
                </a:solidFill>
                <a:latin typeface="Arial"/>
                <a:cs typeface="Arial"/>
              </a:rPr>
              <a:t>Ultimate Stress is defined as 66,000 </a:t>
            </a:r>
            <a:r>
              <a:rPr lang="en-US" sz="3400" dirty="0" smtClean="0">
                <a:solidFill>
                  <a:srgbClr val="0F1B3B"/>
                </a:solidFill>
                <a:latin typeface="Arial"/>
                <a:cs typeface="Arial"/>
              </a:rPr>
              <a:t>psi (455 MPa) </a:t>
            </a:r>
            <a:r>
              <a:rPr lang="en-US" sz="3400" dirty="0">
                <a:solidFill>
                  <a:srgbClr val="0F1B3B"/>
                </a:solidFill>
                <a:latin typeface="Arial"/>
                <a:cs typeface="Arial"/>
              </a:rPr>
              <a:t>and Maximum Elongation 22%.</a:t>
            </a:r>
          </a:p>
          <a:p>
            <a:pPr algn="just" fontAlgn="auto">
              <a:spcAft>
                <a:spcPts val="0"/>
              </a:spcAft>
            </a:pPr>
            <a:r>
              <a:rPr lang="en-US" sz="3400" dirty="0" smtClean="0">
                <a:solidFill>
                  <a:srgbClr val="0F1B3B"/>
                </a:solidFill>
                <a:latin typeface="Arial"/>
                <a:cs typeface="Arial"/>
              </a:rPr>
              <a:t>Based </a:t>
            </a:r>
            <a:r>
              <a:rPr lang="en-US" sz="3400" dirty="0">
                <a:solidFill>
                  <a:srgbClr val="0F1B3B"/>
                </a:solidFill>
                <a:latin typeface="Arial"/>
                <a:cs typeface="Arial"/>
              </a:rPr>
              <a:t>on Fritz Laboratory Report – 1963 (</a:t>
            </a:r>
            <a:r>
              <a:rPr lang="en-US" sz="3400" dirty="0" smtClean="0">
                <a:solidFill>
                  <a:srgbClr val="0F1B3B"/>
                </a:solidFill>
                <a:latin typeface="Arial"/>
                <a:cs typeface="Arial"/>
              </a:rPr>
              <a:t>Rao,1963), </a:t>
            </a:r>
            <a:r>
              <a:rPr lang="en-US" sz="3400" dirty="0">
                <a:solidFill>
                  <a:srgbClr val="0F1B3B"/>
                </a:solidFill>
                <a:latin typeface="Arial"/>
                <a:cs typeface="Arial"/>
              </a:rPr>
              <a:t>Yield Strain is defined as 0.112%, Yield Point Elongation Strain is defined as 1.4%, and </a:t>
            </a:r>
            <a:r>
              <a:rPr lang="en-US" sz="3400" dirty="0" smtClean="0">
                <a:solidFill>
                  <a:srgbClr val="0F1B3B"/>
                </a:solidFill>
                <a:latin typeface="Arial"/>
                <a:cs typeface="Arial"/>
              </a:rPr>
              <a:t>Young’s </a:t>
            </a:r>
            <a:r>
              <a:rPr lang="en-US" sz="3400" dirty="0">
                <a:solidFill>
                  <a:srgbClr val="0F1B3B"/>
                </a:solidFill>
                <a:latin typeface="Arial"/>
                <a:cs typeface="Arial"/>
              </a:rPr>
              <a:t>Modulus is defined as 29,600 </a:t>
            </a:r>
            <a:r>
              <a:rPr lang="en-US" sz="3400" dirty="0" err="1" smtClean="0">
                <a:solidFill>
                  <a:srgbClr val="0F1B3B"/>
                </a:solidFill>
                <a:latin typeface="Arial"/>
                <a:cs typeface="Arial"/>
              </a:rPr>
              <a:t>ksi</a:t>
            </a:r>
            <a:r>
              <a:rPr lang="en-US" sz="3400" dirty="0" smtClean="0">
                <a:solidFill>
                  <a:srgbClr val="0F1B3B"/>
                </a:solidFill>
                <a:latin typeface="Arial"/>
                <a:cs typeface="Arial"/>
              </a:rPr>
              <a:t> ( 204000 MPa )</a:t>
            </a:r>
            <a:endParaRPr lang="en-US" sz="3400" dirty="0">
              <a:solidFill>
                <a:srgbClr val="0F1B3B"/>
              </a:solidFill>
              <a:latin typeface="Arial"/>
              <a:cs typeface="Arial"/>
            </a:endParaRPr>
          </a:p>
        </p:txBody>
      </p:sp>
      <p:grpSp>
        <p:nvGrpSpPr>
          <p:cNvPr id="4" name="Group 3"/>
          <p:cNvGrpSpPr/>
          <p:nvPr/>
        </p:nvGrpSpPr>
        <p:grpSpPr>
          <a:xfrm>
            <a:off x="1578522" y="12752803"/>
            <a:ext cx="12706549" cy="5169216"/>
            <a:chOff x="1624288" y="12245551"/>
            <a:chExt cx="12706549" cy="5169216"/>
          </a:xfrm>
        </p:grpSpPr>
        <p:sp>
          <p:nvSpPr>
            <p:cNvPr id="19" name="Rectangle 16"/>
            <p:cNvSpPr>
              <a:spLocks noChangeArrowheads="1"/>
            </p:cNvSpPr>
            <p:nvPr/>
          </p:nvSpPr>
          <p:spPr bwMode="auto">
            <a:xfrm>
              <a:off x="2370682" y="16896153"/>
              <a:ext cx="11960155" cy="518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6877" tIns="43439" rIns="86877" bIns="43439">
              <a:spAutoFit/>
            </a:bodyPr>
            <a:lstStyle/>
            <a:p>
              <a:r>
                <a:rPr lang="en-US" sz="2800" dirty="0">
                  <a:solidFill>
                    <a:srgbClr val="0F1B3B"/>
                  </a:solidFill>
                  <a:latin typeface="Arial"/>
                  <a:cs typeface="Arial"/>
                </a:rPr>
                <a:t>Figure 1: Devon Bridge on the left, and Cos Cob Bridge on the right.</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4369" y="12250535"/>
              <a:ext cx="5827224" cy="4370418"/>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4288" y="12245551"/>
              <a:ext cx="5991673" cy="4493755"/>
            </a:xfrm>
            <a:prstGeom prst="rect">
              <a:avLst/>
            </a:prstGeom>
          </p:spPr>
        </p:pic>
      </p:grpSp>
      <p:pic>
        <p:nvPicPr>
          <p:cNvPr id="1025" name="Picture 1" descr="C:\Users\sad20024\AppData\Local\Temp\ConnectorClipboard7223930886880741806\image1635386676042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28801" y="8457177"/>
            <a:ext cx="7031393" cy="65429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ad20024\AppData\Local\Temp\ConnectorClipboard4375573504147388337\image1635388118611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81484" y="8432977"/>
            <a:ext cx="7044940" cy="656718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16"/>
          <p:cNvSpPr>
            <a:spLocks noChangeArrowheads="1"/>
          </p:cNvSpPr>
          <p:nvPr/>
        </p:nvSpPr>
        <p:spPr bwMode="auto">
          <a:xfrm>
            <a:off x="31080356" y="15130528"/>
            <a:ext cx="11210766" cy="518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6877" tIns="43439" rIns="86877" bIns="43439">
            <a:spAutoFit/>
          </a:bodyPr>
          <a:lstStyle/>
          <a:p>
            <a:r>
              <a:rPr lang="en-US" sz="2800" dirty="0">
                <a:solidFill>
                  <a:srgbClr val="0F1B3B"/>
                </a:solidFill>
                <a:latin typeface="Arial"/>
                <a:cs typeface="Arial"/>
              </a:rPr>
              <a:t>Figure </a:t>
            </a:r>
            <a:r>
              <a:rPr lang="en-US" sz="2800" dirty="0" smtClean="0">
                <a:solidFill>
                  <a:srgbClr val="0F1B3B"/>
                </a:solidFill>
                <a:latin typeface="Arial"/>
                <a:cs typeface="Arial"/>
              </a:rPr>
              <a:t>4: Cos cob bridge on the left, and Devon Bridge on the right</a:t>
            </a:r>
            <a:endParaRPr lang="en-US" sz="2800" dirty="0">
              <a:solidFill>
                <a:srgbClr val="0F1B3B"/>
              </a:solidFill>
              <a:latin typeface="Arial"/>
              <a:cs typeface="Arial"/>
            </a:endParaRPr>
          </a:p>
        </p:txBody>
      </p:sp>
      <p:sp>
        <p:nvSpPr>
          <p:cNvPr id="41" name="TextBox 19"/>
          <p:cNvSpPr txBox="1">
            <a:spLocks noChangeArrowheads="1"/>
          </p:cNvSpPr>
          <p:nvPr/>
        </p:nvSpPr>
        <p:spPr bwMode="auto">
          <a:xfrm>
            <a:off x="14843063" y="8056417"/>
            <a:ext cx="13625432" cy="1411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877" tIns="43439" rIns="86877" bIns="43439">
            <a:spAutoFit/>
          </a:bodyPr>
          <a:lstStyle>
            <a:lvl1pPr>
              <a:defRPr sz="8600">
                <a:solidFill>
                  <a:schemeClr val="tx1"/>
                </a:solidFill>
                <a:latin typeface="Calibri" charset="0"/>
                <a:ea typeface="ＭＳ Ｐゴシック" charset="0"/>
                <a:cs typeface="ＭＳ Ｐゴシック" charset="0"/>
              </a:defRPr>
            </a:lvl1pPr>
            <a:lvl2pPr marL="742950" indent="-285750">
              <a:defRPr sz="8600">
                <a:solidFill>
                  <a:schemeClr val="tx1"/>
                </a:solidFill>
                <a:latin typeface="Calibri" charset="0"/>
                <a:ea typeface="ＭＳ Ｐゴシック" charset="0"/>
              </a:defRPr>
            </a:lvl2pPr>
            <a:lvl3pPr marL="1143000" indent="-228600">
              <a:defRPr sz="8600">
                <a:solidFill>
                  <a:schemeClr val="tx1"/>
                </a:solidFill>
                <a:latin typeface="Calibri" charset="0"/>
                <a:ea typeface="ＭＳ Ｐゴシック" charset="0"/>
              </a:defRPr>
            </a:lvl3pPr>
            <a:lvl4pPr marL="1600200" indent="-228600">
              <a:defRPr sz="8600">
                <a:solidFill>
                  <a:schemeClr val="tx1"/>
                </a:solidFill>
                <a:latin typeface="Calibri" charset="0"/>
                <a:ea typeface="ＭＳ Ｐゴシック" charset="0"/>
              </a:defRPr>
            </a:lvl4pPr>
            <a:lvl5pPr marL="2057400" indent="-228600">
              <a:defRPr sz="8600">
                <a:solidFill>
                  <a:schemeClr val="tx1"/>
                </a:solidFill>
                <a:latin typeface="Calibri" charset="0"/>
                <a:ea typeface="ＭＳ Ｐゴシック" charset="0"/>
              </a:defRPr>
            </a:lvl5pPr>
            <a:lvl6pPr marL="2514600" indent="-228600" defTabSz="2193925" fontAlgn="base">
              <a:spcBef>
                <a:spcPct val="0"/>
              </a:spcBef>
              <a:spcAft>
                <a:spcPct val="0"/>
              </a:spcAft>
              <a:defRPr sz="8600">
                <a:solidFill>
                  <a:schemeClr val="tx1"/>
                </a:solidFill>
                <a:latin typeface="Calibri" charset="0"/>
                <a:ea typeface="ＭＳ Ｐゴシック" charset="0"/>
              </a:defRPr>
            </a:lvl6pPr>
            <a:lvl7pPr marL="2971800" indent="-228600" defTabSz="2193925" fontAlgn="base">
              <a:spcBef>
                <a:spcPct val="0"/>
              </a:spcBef>
              <a:spcAft>
                <a:spcPct val="0"/>
              </a:spcAft>
              <a:defRPr sz="8600">
                <a:solidFill>
                  <a:schemeClr val="tx1"/>
                </a:solidFill>
                <a:latin typeface="Calibri" charset="0"/>
                <a:ea typeface="ＭＳ Ｐゴシック" charset="0"/>
              </a:defRPr>
            </a:lvl7pPr>
            <a:lvl8pPr marL="3429000" indent="-228600" defTabSz="2193925" fontAlgn="base">
              <a:spcBef>
                <a:spcPct val="0"/>
              </a:spcBef>
              <a:spcAft>
                <a:spcPct val="0"/>
              </a:spcAft>
              <a:defRPr sz="8600">
                <a:solidFill>
                  <a:schemeClr val="tx1"/>
                </a:solidFill>
                <a:latin typeface="Calibri" charset="0"/>
                <a:ea typeface="ＭＳ Ｐゴシック" charset="0"/>
              </a:defRPr>
            </a:lvl8pPr>
            <a:lvl9pPr marL="3886200" indent="-228600" defTabSz="2193925" fontAlgn="base">
              <a:spcBef>
                <a:spcPct val="0"/>
              </a:spcBef>
              <a:spcAft>
                <a:spcPct val="0"/>
              </a:spcAft>
              <a:defRPr sz="8600">
                <a:solidFill>
                  <a:schemeClr val="tx1"/>
                </a:solidFill>
                <a:latin typeface="Calibri" charset="0"/>
                <a:ea typeface="ＭＳ Ｐゴシック" charset="0"/>
              </a:defRPr>
            </a:lvl9pPr>
          </a:lstStyle>
          <a:p>
            <a:r>
              <a:rPr lang="en-US" sz="8400" b="1" dirty="0">
                <a:solidFill>
                  <a:srgbClr val="0F1B3B"/>
                </a:solidFill>
                <a:latin typeface="Arial"/>
                <a:cs typeface="Arial"/>
              </a:rPr>
              <a:t>Methodology</a:t>
            </a:r>
            <a:r>
              <a:rPr lang="en-US" b="1" dirty="0">
                <a:solidFill>
                  <a:srgbClr val="0F1B3B"/>
                </a:solidFill>
                <a:latin typeface="Arial"/>
                <a:cs typeface="Arial"/>
              </a:rPr>
              <a:t> </a:t>
            </a:r>
            <a:endParaRPr lang="en-US" sz="3600" dirty="0">
              <a:solidFill>
                <a:srgbClr val="0F1B3B"/>
              </a:solidFill>
              <a:latin typeface="Rockwell" charset="0"/>
              <a:cs typeface="Rockwell" charset="0"/>
            </a:endParaRP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58344" y="26913598"/>
            <a:ext cx="15058037" cy="4797261"/>
          </a:xfrm>
          <a:prstGeom prst="rect">
            <a:avLst/>
          </a:prstGeom>
        </p:spPr>
      </p:pic>
      <p:sp>
        <p:nvSpPr>
          <p:cNvPr id="32" name="Rectangle 16"/>
          <p:cNvSpPr>
            <a:spLocks noChangeArrowheads="1"/>
          </p:cNvSpPr>
          <p:nvPr/>
        </p:nvSpPr>
        <p:spPr bwMode="auto">
          <a:xfrm>
            <a:off x="14843063" y="26379597"/>
            <a:ext cx="11550528" cy="534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6877" tIns="43439" rIns="86877" bIns="43439">
            <a:spAutoFit/>
          </a:bodyPr>
          <a:lstStyle/>
          <a:p>
            <a:r>
              <a:rPr lang="en-US" sz="2900" dirty="0" smtClean="0">
                <a:solidFill>
                  <a:srgbClr val="0F1B3B"/>
                </a:solidFill>
                <a:latin typeface="Arial"/>
                <a:cs typeface="Arial"/>
              </a:rPr>
              <a:t>Table 1: Tensile test results: Cos Cob and Devon Bridge</a:t>
            </a:r>
            <a:endParaRPr lang="en-US" sz="2900" dirty="0">
              <a:solidFill>
                <a:srgbClr val="0F1B3B"/>
              </a:solidFill>
              <a:latin typeface="Arial"/>
              <a:cs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osterTemplateLandscape_IndustrialTes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82531A09F5AC4F8065D5397F5FF8F8" ma:contentTypeVersion="13" ma:contentTypeDescription="Create a new document." ma:contentTypeScope="" ma:versionID="a44b719156b9488509ac54e3db2ef097">
  <xsd:schema xmlns:xsd="http://www.w3.org/2001/XMLSchema" xmlns:xs="http://www.w3.org/2001/XMLSchema" xmlns:p="http://schemas.microsoft.com/office/2006/metadata/properties" xmlns:ns2="2d158fa6-04c4-4b0b-9211-ddc5f24494d5" xmlns:ns3="0f169feb-6904-43e8-99c0-9fedfdfa937f" targetNamespace="http://schemas.microsoft.com/office/2006/metadata/properties" ma:root="true" ma:fieldsID="0ac257700bf034aa504499de4fc88220" ns2:_="" ns3:_="">
    <xsd:import namespace="2d158fa6-04c4-4b0b-9211-ddc5f24494d5"/>
    <xsd:import namespace="0f169feb-6904-43e8-99c0-9fedfdfa937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158fa6-04c4-4b0b-9211-ddc5f24494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169feb-6904-43e8-99c0-9fedfdfa937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A824E2-8079-4B38-9FF0-7EB8D6CD60BF}"/>
</file>

<file path=customXml/itemProps2.xml><?xml version="1.0" encoding="utf-8"?>
<ds:datastoreItem xmlns:ds="http://schemas.openxmlformats.org/officeDocument/2006/customXml" ds:itemID="{837328B1-08E7-4C21-8CB9-B6BF65D82BB5}"/>
</file>

<file path=customXml/itemProps3.xml><?xml version="1.0" encoding="utf-8"?>
<ds:datastoreItem xmlns:ds="http://schemas.openxmlformats.org/officeDocument/2006/customXml" ds:itemID="{677DECD8-DE8F-4F59-B3B7-1311655FE412}"/>
</file>

<file path=docProps/app.xml><?xml version="1.0" encoding="utf-8"?>
<Properties xmlns="http://schemas.openxmlformats.org/officeDocument/2006/extended-properties" xmlns:vt="http://schemas.openxmlformats.org/officeDocument/2006/docPropsVTypes">
  <Template>PosterTemplateLandscape_IndustrialTesting.pot</Template>
  <TotalTime>3206</TotalTime>
  <Words>666</Words>
  <Application>Microsoft Office PowerPoint</Application>
  <PresentationFormat>Custom</PresentationFormat>
  <Paragraphs>34</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ＭＳ Ｐゴシック</vt:lpstr>
      <vt:lpstr>Arial</vt:lpstr>
      <vt:lpstr>Calibri</vt:lpstr>
      <vt:lpstr>Rockwell</vt:lpstr>
      <vt:lpstr>PosterTemplateLandscape_IndustrialTesting</vt:lpstr>
      <vt:lpstr>Tensile properties of Two Old Railroad Steel Bridges in Connecticut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Kip Palmer</dc:creator>
  <cp:lastModifiedBy>Dhakal, Santosh</cp:lastModifiedBy>
  <cp:revision>89</cp:revision>
  <dcterms:created xsi:type="dcterms:W3CDTF">2013-01-04T18:36:07Z</dcterms:created>
  <dcterms:modified xsi:type="dcterms:W3CDTF">2021-10-29T02:23:57Z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0x0101004B82531A09F5AC4F8065D5397F5FF8F8</vt:lpwstr>
  </property>
</Properties>
</file>