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3891200" cy="32918400"/>
  <p:notesSz cx="9312275" cy="14798675"/>
  <p:defaultTextStyle>
    <a:defPPr>
      <a:defRPr lang="en-US"/>
    </a:defPPr>
    <a:lvl1pPr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2193673" indent="-1736525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4387346" indent="-3473052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6582607" indent="-5211165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8776280" indent="-6947690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5738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2885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033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181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416" userDrawn="1">
          <p15:clr>
            <a:srgbClr val="A4A3A4"/>
          </p15:clr>
        </p15:guide>
        <p15:guide id="2" pos="145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F33"/>
    <a:srgbClr val="0000FF"/>
    <a:srgbClr val="0F1B3B"/>
    <a:srgbClr val="FF00FF"/>
    <a:srgbClr val="F2E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1" autoAdjust="0"/>
    <p:restoredTop sz="95226" autoAdjust="0"/>
  </p:normalViewPr>
  <p:slideViewPr>
    <p:cSldViewPr snapToGrid="0" snapToObjects="1">
      <p:cViewPr>
        <p:scale>
          <a:sx n="24" d="100"/>
          <a:sy n="24" d="100"/>
        </p:scale>
        <p:origin x="902" y="-1262"/>
      </p:cViewPr>
      <p:guideLst>
        <p:guide orient="horz" pos="10416"/>
        <p:guide pos="145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handoutMaster" Target="handoutMasters/handoutMaster1.xml"/><Relationship Id="rId9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035319" cy="739934"/>
          </a:xfrm>
          <a:prstGeom prst="rect">
            <a:avLst/>
          </a:prstGeom>
        </p:spPr>
        <p:txBody>
          <a:bodyPr vert="horz" lIns="160888" tIns="80443" rIns="160888" bIns="80443" rtlCol="0"/>
          <a:lstStyle>
            <a:lvl1pPr algn="l" defTabSz="3861330" fontAlgn="auto">
              <a:spcBef>
                <a:spcPts val="0"/>
              </a:spcBef>
              <a:spcAft>
                <a:spcPts val="0"/>
              </a:spcAft>
              <a:defRPr sz="2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4806" y="0"/>
            <a:ext cx="4035319" cy="739934"/>
          </a:xfrm>
          <a:prstGeom prst="rect">
            <a:avLst/>
          </a:prstGeom>
        </p:spPr>
        <p:txBody>
          <a:bodyPr vert="horz" lIns="160888" tIns="80443" rIns="160888" bIns="80443" rtlCol="0"/>
          <a:lstStyle>
            <a:lvl1pPr algn="r" defTabSz="3861330" fontAlgn="auto">
              <a:spcBef>
                <a:spcPts val="0"/>
              </a:spcBef>
              <a:spcAft>
                <a:spcPts val="0"/>
              </a:spcAft>
              <a:defRPr sz="2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3BCA96-AA2C-0743-9CFE-8FE2649A7D4D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14056173"/>
            <a:ext cx="4035319" cy="739934"/>
          </a:xfrm>
          <a:prstGeom prst="rect">
            <a:avLst/>
          </a:prstGeom>
        </p:spPr>
        <p:txBody>
          <a:bodyPr vert="horz" lIns="160888" tIns="80443" rIns="160888" bIns="80443" rtlCol="0" anchor="b"/>
          <a:lstStyle>
            <a:lvl1pPr algn="l" defTabSz="3861330" fontAlgn="auto">
              <a:spcBef>
                <a:spcPts val="0"/>
              </a:spcBef>
              <a:spcAft>
                <a:spcPts val="0"/>
              </a:spcAft>
              <a:defRPr sz="2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4806" y="14056173"/>
            <a:ext cx="4035319" cy="739934"/>
          </a:xfrm>
          <a:prstGeom prst="rect">
            <a:avLst/>
          </a:prstGeom>
        </p:spPr>
        <p:txBody>
          <a:bodyPr vert="horz" lIns="160888" tIns="80443" rIns="160888" bIns="80443" rtlCol="0" anchor="b"/>
          <a:lstStyle>
            <a:lvl1pPr algn="r" defTabSz="3861330" fontAlgn="auto">
              <a:spcBef>
                <a:spcPts val="0"/>
              </a:spcBef>
              <a:spcAft>
                <a:spcPts val="0"/>
              </a:spcAft>
              <a:defRPr sz="2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0DC7FA-5E92-7F4A-8DB4-2367971C9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62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4035319" cy="742504"/>
          </a:xfrm>
          <a:prstGeom prst="rect">
            <a:avLst/>
          </a:prstGeom>
        </p:spPr>
        <p:txBody>
          <a:bodyPr vert="horz" lIns="160888" tIns="80443" rIns="160888" bIns="80443" rtlCol="0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4806" y="2"/>
            <a:ext cx="4035319" cy="742504"/>
          </a:xfrm>
          <a:prstGeom prst="rect">
            <a:avLst/>
          </a:prstGeom>
        </p:spPr>
        <p:txBody>
          <a:bodyPr vert="horz" lIns="160888" tIns="80443" rIns="160888" bIns="80443" rtlCol="0"/>
          <a:lstStyle>
            <a:lvl1pPr algn="r">
              <a:defRPr sz="2100"/>
            </a:lvl1pPr>
          </a:lstStyle>
          <a:p>
            <a:fld id="{B48DE0E2-86A7-4916-B723-754328BD2D1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1849438"/>
            <a:ext cx="6657975" cy="499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0888" tIns="80443" rIns="160888" bIns="804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228" y="7121862"/>
            <a:ext cx="7449820" cy="5826978"/>
          </a:xfrm>
          <a:prstGeom prst="rect">
            <a:avLst/>
          </a:prstGeom>
        </p:spPr>
        <p:txBody>
          <a:bodyPr vert="horz" lIns="160888" tIns="80443" rIns="160888" bIns="804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14056174"/>
            <a:ext cx="4035319" cy="742502"/>
          </a:xfrm>
          <a:prstGeom prst="rect">
            <a:avLst/>
          </a:prstGeom>
        </p:spPr>
        <p:txBody>
          <a:bodyPr vert="horz" lIns="160888" tIns="80443" rIns="160888" bIns="80443" rtlCol="0" anchor="b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4806" y="14056174"/>
            <a:ext cx="4035319" cy="742502"/>
          </a:xfrm>
          <a:prstGeom prst="rect">
            <a:avLst/>
          </a:prstGeom>
        </p:spPr>
        <p:txBody>
          <a:bodyPr vert="horz" lIns="160888" tIns="80443" rIns="160888" bIns="80443" rtlCol="0" anchor="b"/>
          <a:lstStyle>
            <a:lvl1pPr algn="r">
              <a:defRPr sz="2100"/>
            </a:lvl1pPr>
          </a:lstStyle>
          <a:p>
            <a:fld id="{EDD8789F-EB83-4221-A7F4-CD9FF40A8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4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8789F-EB83-4221-A7F4-CD9FF40A8F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1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68" y="3609701"/>
            <a:ext cx="37307520" cy="2219558"/>
          </a:xfrm>
          <a:prstGeom prst="rect">
            <a:avLst/>
          </a:prstGeom>
        </p:spPr>
        <p:txBody>
          <a:bodyPr lIns="417010" tIns="208505" rIns="417010" bIns="208505"/>
          <a:lstStyle>
            <a:lvl1pPr algn="l">
              <a:defRPr sz="10714" b="1" i="0">
                <a:solidFill>
                  <a:srgbClr val="F2EBCD"/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648" y="6631482"/>
            <a:ext cx="30723840" cy="2554559"/>
          </a:xfrm>
          <a:prstGeom prst="rect">
            <a:avLst/>
          </a:prstGeom>
        </p:spPr>
        <p:txBody>
          <a:bodyPr lIns="417010" tIns="208505" rIns="417010" bIns="208505"/>
          <a:lstStyle>
            <a:lvl1pPr marL="0" indent="0" algn="l">
              <a:buNone/>
              <a:defRPr sz="6000" b="0" i="0">
                <a:solidFill>
                  <a:srgbClr val="F2EBCD"/>
                </a:solidFill>
                <a:latin typeface="Rockwell"/>
                <a:cs typeface="Rockwell"/>
              </a:defRPr>
            </a:lvl1pPr>
            <a:lvl2pPr marL="178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57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361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14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93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72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50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29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7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3669364"/>
            <a:ext cx="43891200" cy="3598797"/>
          </a:xfrm>
          <a:prstGeom prst="rect">
            <a:avLst/>
          </a:prstGeom>
          <a:solidFill>
            <a:srgbClr val="0F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66" tIns="37233" rIns="74466" bIns="37233" rtlCol="0" anchor="ctr"/>
          <a:lstStyle/>
          <a:p>
            <a:pPr algn="ctr"/>
            <a:endParaRPr lang="en-US" sz="7397"/>
          </a:p>
        </p:txBody>
      </p:sp>
      <p:sp>
        <p:nvSpPr>
          <p:cNvPr id="6" name="Rectangle 5"/>
          <p:cNvSpPr/>
          <p:nvPr userDrawn="1"/>
        </p:nvSpPr>
        <p:spPr>
          <a:xfrm>
            <a:off x="-79373" y="32106910"/>
            <a:ext cx="44259203" cy="811493"/>
          </a:xfrm>
          <a:prstGeom prst="rect">
            <a:avLst/>
          </a:prstGeom>
          <a:solidFill>
            <a:srgbClr val="0F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66" tIns="37233" rIns="74466" bIns="37233" rtlCol="0" anchor="ctr"/>
          <a:lstStyle/>
          <a:p>
            <a:pPr algn="ctr"/>
            <a:endParaRPr lang="en-US" sz="7397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71329"/>
            <a:ext cx="12131040" cy="2280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495" y="545346"/>
            <a:ext cx="2893897" cy="2971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1786542" rtl="0" eaLnBrk="1" fontAlgn="base" hangingPunct="1">
        <a:spcBef>
          <a:spcPct val="0"/>
        </a:spcBef>
        <a:spcAft>
          <a:spcPct val="0"/>
        </a:spcAft>
        <a:defRPr sz="17142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72305"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744607"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116912"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489216" algn="ctr" defTabSz="1786542" rtl="0" eaLnBrk="1" fontAlgn="base" hangingPunct="1">
        <a:spcBef>
          <a:spcPct val="0"/>
        </a:spcBef>
        <a:spcAft>
          <a:spcPct val="0"/>
        </a:spcAft>
        <a:defRPr sz="1714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339260" indent="-1339260" algn="l" defTabSz="178654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514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903455" indent="-1116912" algn="l" defTabSz="178654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88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4467648" indent="-893272" algn="l" defTabSz="178654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9342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6254191" indent="-893272" algn="l" defTabSz="178654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78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040733" indent="-893272" algn="l" defTabSz="178654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78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9828826" indent="-893530" algn="l" defTabSz="1787059" rtl="0" eaLnBrk="1" latinLnBrk="0" hangingPunct="1">
        <a:spcBef>
          <a:spcPct val="20000"/>
        </a:spcBef>
        <a:buFont typeface="Arial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6pPr>
      <a:lvl7pPr marL="11615885" indent="-893530" algn="l" defTabSz="1787059" rtl="0" eaLnBrk="1" latinLnBrk="0" hangingPunct="1">
        <a:spcBef>
          <a:spcPct val="20000"/>
        </a:spcBef>
        <a:buFont typeface="Arial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02945" indent="-893530" algn="l" defTabSz="1787059" rtl="0" eaLnBrk="1" latinLnBrk="0" hangingPunct="1">
        <a:spcBef>
          <a:spcPct val="20000"/>
        </a:spcBef>
        <a:buFont typeface="Arial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8pPr>
      <a:lvl9pPr marL="15190004" indent="-893530" algn="l" defTabSz="1787059" rtl="0" eaLnBrk="1" latinLnBrk="0" hangingPunct="1">
        <a:spcBef>
          <a:spcPct val="20000"/>
        </a:spcBef>
        <a:buFont typeface="Arial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1pPr>
      <a:lvl2pPr marL="1787059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2pPr>
      <a:lvl3pPr marL="3574118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3pPr>
      <a:lvl4pPr marL="5361178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4pPr>
      <a:lvl5pPr marL="7148237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5pPr>
      <a:lvl6pPr marL="8935296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6pPr>
      <a:lvl7pPr marL="10722356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7pPr>
      <a:lvl8pPr marL="12509416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8pPr>
      <a:lvl9pPr marL="14296475" algn="l" defTabSz="1787059" rtl="0" eaLnBrk="1" latinLnBrk="0" hangingPunct="1">
        <a:defRPr sz="70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image" Target="../media/image3.jpe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arda.ashraf@uta.edu" TargetMode="External"/><Relationship Id="rId11" Type="http://schemas.openxmlformats.org/officeDocument/2006/relationships/image" Target="../media/image8.jpeg"/><Relationship Id="rId5" Type="http://schemas.openxmlformats.org/officeDocument/2006/relationships/hyperlink" Target="mailto:aaron.gallant@maine.edu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hyperlink" Target="mailto:sk.hossen@maine.edu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7B123A76-B831-4E56-BA51-403BCF599CE7}"/>
              </a:ext>
            </a:extLst>
          </p:cNvPr>
          <p:cNvGrpSpPr/>
          <p:nvPr/>
        </p:nvGrpSpPr>
        <p:grpSpPr>
          <a:xfrm>
            <a:off x="30658225" y="9226470"/>
            <a:ext cx="13144485" cy="7662150"/>
            <a:chOff x="31690727" y="11278115"/>
            <a:chExt cx="11194259" cy="6618156"/>
          </a:xfrm>
        </p:grpSpPr>
        <p:pic>
          <p:nvPicPr>
            <p:cNvPr id="9" name="Picture 8" descr="A picture containing indoor, several, trash&#10;&#10;Description automatically generated">
              <a:extLst>
                <a:ext uri="{FF2B5EF4-FFF2-40B4-BE49-F238E27FC236}">
                  <a16:creationId xmlns:a16="http://schemas.microsoft.com/office/drawing/2014/main" id="{78BAD228-4934-42E0-B410-B233C0AE0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86" t="2775" b="7192"/>
            <a:stretch/>
          </p:blipFill>
          <p:spPr>
            <a:xfrm>
              <a:off x="36238386" y="11278115"/>
              <a:ext cx="6644375" cy="6557940"/>
            </a:xfrm>
            <a:prstGeom prst="rect">
              <a:avLst/>
            </a:prstGeom>
          </p:spPr>
        </p:pic>
        <p:sp>
          <p:nvSpPr>
            <p:cNvPr id="116" name="TextBox 11">
              <a:extLst>
                <a:ext uri="{FF2B5EF4-FFF2-40B4-BE49-F238E27FC236}">
                  <a16:creationId xmlns:a16="http://schemas.microsoft.com/office/drawing/2014/main" id="{5931887F-E50D-4743-8EF7-E33C4A98A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8388" y="17299641"/>
              <a:ext cx="6646598" cy="596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Manifold for CO</a:t>
              </a:r>
              <a:r>
                <a:rPr lang="en-US" sz="4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Gas cylinders </a:t>
              </a:r>
            </a:p>
          </p:txBody>
        </p:sp>
        <p:sp>
          <p:nvSpPr>
            <p:cNvPr id="117" name="TextBox 11">
              <a:extLst>
                <a:ext uri="{FF2B5EF4-FFF2-40B4-BE49-F238E27FC236}">
                  <a16:creationId xmlns:a16="http://schemas.microsoft.com/office/drawing/2014/main" id="{F3A1DB17-1B10-462E-905B-FA04845019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0727" y="15412981"/>
              <a:ext cx="4118430" cy="596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Gas mass flow meter</a:t>
              </a:r>
            </a:p>
          </p:txBody>
        </p:sp>
      </p:grpSp>
      <p:sp>
        <p:nvSpPr>
          <p:cNvPr id="2049" name="Title 1"/>
          <p:cNvSpPr>
            <a:spLocks noGrp="1"/>
          </p:cNvSpPr>
          <p:nvPr>
            <p:ph type="ctrTitle"/>
          </p:nvPr>
        </p:nvSpPr>
        <p:spPr bwMode="auto">
          <a:xfrm>
            <a:off x="1" y="3608767"/>
            <a:ext cx="43891199" cy="164129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99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Soil Carbonation for Subgrade Stabilization</a:t>
            </a:r>
          </a:p>
        </p:txBody>
      </p:sp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 bwMode="auto">
          <a:xfrm>
            <a:off x="0" y="4977461"/>
            <a:ext cx="43891200" cy="223129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143" b="1" dirty="0">
                <a:solidFill>
                  <a:schemeClr val="bg2"/>
                </a:solidFill>
              </a:rPr>
              <a:t>SK Belal Hossen, EI</a:t>
            </a:r>
            <a:r>
              <a:rPr lang="en-US" sz="5143" b="1" baseline="30000" dirty="0">
                <a:solidFill>
                  <a:schemeClr val="bg2"/>
                </a:solidFill>
              </a:rPr>
              <a:t>1</a:t>
            </a:r>
            <a:r>
              <a:rPr lang="en-US" sz="5143" b="1" dirty="0">
                <a:solidFill>
                  <a:schemeClr val="bg2"/>
                </a:solidFill>
              </a:rPr>
              <a:t>, Aaron P. Gallant, PhD, PE</a:t>
            </a:r>
            <a:r>
              <a:rPr lang="en-US" sz="5143" b="1" baseline="30000" dirty="0">
                <a:solidFill>
                  <a:schemeClr val="bg2"/>
                </a:solidFill>
              </a:rPr>
              <a:t>2</a:t>
            </a:r>
            <a:r>
              <a:rPr lang="en-US" sz="5143" b="1" dirty="0">
                <a:solidFill>
                  <a:schemeClr val="bg2"/>
                </a:solidFill>
              </a:rPr>
              <a:t> and </a:t>
            </a:r>
            <a:r>
              <a:rPr lang="en-US" sz="5143" b="1" dirty="0" err="1">
                <a:solidFill>
                  <a:schemeClr val="bg2"/>
                </a:solidFill>
              </a:rPr>
              <a:t>Warda</a:t>
            </a:r>
            <a:r>
              <a:rPr lang="en-US" sz="5143" b="1" dirty="0">
                <a:solidFill>
                  <a:schemeClr val="bg2"/>
                </a:solidFill>
              </a:rPr>
              <a:t> Ashraf, PhD</a:t>
            </a:r>
            <a:r>
              <a:rPr lang="en-US" sz="5143" b="1" baseline="30000" dirty="0">
                <a:solidFill>
                  <a:schemeClr val="bg2"/>
                </a:solidFill>
              </a:rPr>
              <a:t>3</a:t>
            </a:r>
          </a:p>
          <a:p>
            <a:pPr algn="ctr"/>
            <a:r>
              <a:rPr lang="en-US" sz="2800" baseline="30000" dirty="0">
                <a:solidFill>
                  <a:schemeClr val="bg2"/>
                </a:solidFill>
              </a:rPr>
              <a:t>1</a:t>
            </a:r>
            <a:r>
              <a:rPr lang="en-US" sz="2800" dirty="0">
                <a:solidFill>
                  <a:schemeClr val="bg2"/>
                </a:solidFill>
              </a:rPr>
              <a:t>Graduate student, Civil and Environmental Engineering, University of Maine, Orono, Maine, USA. e-mail: </a:t>
            </a:r>
            <a:r>
              <a:rPr lang="en-US" sz="28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sk.hossen@maine.edu</a:t>
            </a:r>
            <a:r>
              <a:rPr lang="en-US" sz="2800" dirty="0">
                <a:solidFill>
                  <a:schemeClr val="bg2"/>
                </a:solidFill>
              </a:rPr>
              <a:t>;  </a:t>
            </a:r>
            <a:r>
              <a:rPr lang="en-US" sz="2800" baseline="30000" dirty="0">
                <a:solidFill>
                  <a:schemeClr val="bg2"/>
                </a:solidFill>
              </a:rPr>
              <a:t>2</a:t>
            </a:r>
            <a:r>
              <a:rPr lang="en-US" sz="2800" dirty="0">
                <a:solidFill>
                  <a:schemeClr val="bg2"/>
                </a:solidFill>
              </a:rPr>
              <a:t>Assistant Professor, Civil and Environmental Engineering, University of Maine, Orono, Maine USA. e-mail: </a:t>
            </a:r>
            <a:r>
              <a:rPr lang="en-US" sz="28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aaron.gallant@maine.edu</a:t>
            </a:r>
            <a:r>
              <a:rPr lang="en-US" sz="2800" dirty="0">
                <a:solidFill>
                  <a:schemeClr val="bg2"/>
                </a:solidFill>
              </a:rPr>
              <a:t>; </a:t>
            </a:r>
          </a:p>
          <a:p>
            <a:pPr algn="ctr"/>
            <a:r>
              <a:rPr lang="en-US" sz="2800" baseline="30000" dirty="0">
                <a:solidFill>
                  <a:schemeClr val="bg2"/>
                </a:solidFill>
              </a:rPr>
              <a:t>3</a:t>
            </a:r>
            <a:r>
              <a:rPr lang="en-US" sz="2800" dirty="0">
                <a:solidFill>
                  <a:schemeClr val="bg2"/>
                </a:solidFill>
              </a:rPr>
              <a:t>Assistant Professor, Department of Civil Engineering, Center for Advanced Construction Materials (CACM), University of Texas at Arlington, Texas, USA. e-mail: </a:t>
            </a:r>
            <a:r>
              <a:rPr lang="en-US" sz="2800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warda.ashraf@uta.edu</a:t>
            </a:r>
            <a:endParaRPr lang="en-US" sz="2800" dirty="0">
              <a:solidFill>
                <a:schemeClr val="bg2"/>
              </a:solidFill>
            </a:endParaRPr>
          </a:p>
          <a:p>
            <a:pPr algn="ctr"/>
            <a:endParaRPr lang="en-US" sz="2800" dirty="0">
              <a:solidFill>
                <a:schemeClr val="bg2"/>
              </a:solidFill>
            </a:endParaRPr>
          </a:p>
          <a:p>
            <a:pPr algn="ctr"/>
            <a:endParaRPr lang="en-US" sz="2743" dirty="0"/>
          </a:p>
        </p:txBody>
      </p:sp>
      <p:sp>
        <p:nvSpPr>
          <p:cNvPr id="30" name="Text Box 495">
            <a:extLst>
              <a:ext uri="{FF2B5EF4-FFF2-40B4-BE49-F238E27FC236}">
                <a16:creationId xmlns:a16="http://schemas.microsoft.com/office/drawing/2014/main" id="{006C96F7-B8B2-426A-A5D6-0EAABE00D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9104" y="7413658"/>
            <a:ext cx="29832095" cy="7723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267" tIns="45624" rIns="91267" bIns="45624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Field investigation- instrumentation and testing</a:t>
            </a:r>
          </a:p>
        </p:txBody>
      </p:sp>
      <p:sp>
        <p:nvSpPr>
          <p:cNvPr id="23" name="Text Box 495">
            <a:extLst>
              <a:ext uri="{FF2B5EF4-FFF2-40B4-BE49-F238E27FC236}">
                <a16:creationId xmlns:a16="http://schemas.microsoft.com/office/drawing/2014/main" id="{7F145261-DE11-4D04-BDD8-08BC55243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386008"/>
            <a:ext cx="13342209" cy="7692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267" tIns="45624" rIns="91267" bIns="45624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Motivation/Background</a:t>
            </a:r>
          </a:p>
        </p:txBody>
      </p:sp>
      <p:sp>
        <p:nvSpPr>
          <p:cNvPr id="26" name="Text Box 495">
            <a:extLst>
              <a:ext uri="{FF2B5EF4-FFF2-40B4-BE49-F238E27FC236}">
                <a16:creationId xmlns:a16="http://schemas.microsoft.com/office/drawing/2014/main" id="{14818DA0-9B00-46E5-97B2-E81A81F03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1" y="8455672"/>
            <a:ext cx="14662233" cy="707692"/>
          </a:xfrm>
          <a:prstGeom prst="rect">
            <a:avLst/>
          </a:prstGeom>
          <a:noFill/>
          <a:ln>
            <a:noFill/>
          </a:ln>
        </p:spPr>
        <p:txBody>
          <a:bodyPr wrap="square" lIns="91267" tIns="45624" rIns="91267" bIns="45624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carbonation</a:t>
            </a:r>
          </a:p>
        </p:txBody>
      </p:sp>
      <p:sp>
        <p:nvSpPr>
          <p:cNvPr id="27" name="Text Box 495">
            <a:extLst>
              <a:ext uri="{FF2B5EF4-FFF2-40B4-BE49-F238E27FC236}">
                <a16:creationId xmlns:a16="http://schemas.microsoft.com/office/drawing/2014/main" id="{4AB2C663-E45A-4C8B-98BE-C0537DBC1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45" y="15223702"/>
            <a:ext cx="13912816" cy="707692"/>
          </a:xfrm>
          <a:prstGeom prst="rect">
            <a:avLst/>
          </a:prstGeom>
          <a:noFill/>
          <a:ln>
            <a:noFill/>
          </a:ln>
        </p:spPr>
        <p:txBody>
          <a:bodyPr wrap="square" lIns="91267" tIns="45624" rIns="91267" bIns="45624"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 sz="3600" b="1">
                <a:solidFill>
                  <a:srgbClr val="0000FF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defRPr>
            </a:lvl1pPr>
            <a:lvl2pPr marL="742950" indent="-28575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r>
              <a:rPr lang="en-US" altLang="en-US" sz="4000" u="sng" dirty="0">
                <a:solidFill>
                  <a:schemeClr val="tx1"/>
                </a:solidFill>
              </a:rPr>
              <a:t>Potential benefits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18240D-BD33-494C-A8A1-3B420FC3998B}"/>
              </a:ext>
            </a:extLst>
          </p:cNvPr>
          <p:cNvGrpSpPr/>
          <p:nvPr/>
        </p:nvGrpSpPr>
        <p:grpSpPr>
          <a:xfrm>
            <a:off x="-60021" y="9600630"/>
            <a:ext cx="13736052" cy="3860846"/>
            <a:chOff x="1018542" y="17130965"/>
            <a:chExt cx="13736052" cy="3083772"/>
          </a:xfrm>
        </p:grpSpPr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A5F2FF3D-49A1-425E-9B0A-54765C2D1806}"/>
                </a:ext>
              </a:extLst>
            </p:cNvPr>
            <p:cNvGrpSpPr/>
            <p:nvPr/>
          </p:nvGrpSpPr>
          <p:grpSpPr>
            <a:xfrm>
              <a:off x="1018542" y="17130965"/>
              <a:ext cx="13736052" cy="3083772"/>
              <a:chOff x="864982" y="17130967"/>
              <a:chExt cx="13889612" cy="3083772"/>
            </a:xfrm>
          </p:grpSpPr>
          <p:grpSp>
            <p:nvGrpSpPr>
              <p:cNvPr id="2056" name="Group 2055">
                <a:extLst>
                  <a:ext uri="{FF2B5EF4-FFF2-40B4-BE49-F238E27FC236}">
                    <a16:creationId xmlns:a16="http://schemas.microsoft.com/office/drawing/2014/main" id="{1432AEB1-15CD-4C27-AB27-920BDD2A89A5}"/>
                  </a:ext>
                </a:extLst>
              </p:cNvPr>
              <p:cNvGrpSpPr/>
              <p:nvPr/>
            </p:nvGrpSpPr>
            <p:grpSpPr>
              <a:xfrm>
                <a:off x="864982" y="17130967"/>
                <a:ext cx="13889612" cy="3083772"/>
                <a:chOff x="864982" y="17130967"/>
                <a:chExt cx="13889612" cy="3083772"/>
              </a:xfrm>
            </p:grpSpPr>
            <p:sp>
              <p:nvSpPr>
                <p:cNvPr id="50" name="Arrow: Right 49">
                  <a:extLst>
                    <a:ext uri="{FF2B5EF4-FFF2-40B4-BE49-F238E27FC236}">
                      <a16:creationId xmlns:a16="http://schemas.microsoft.com/office/drawing/2014/main" id="{2961D374-7B0B-4C8F-8C97-1B99FC16F3D6}"/>
                    </a:ext>
                  </a:extLst>
                </p:cNvPr>
                <p:cNvSpPr/>
                <p:nvPr/>
              </p:nvSpPr>
              <p:spPr>
                <a:xfrm>
                  <a:off x="4494465" y="19321496"/>
                  <a:ext cx="4447263" cy="504685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055" name="Group 2054">
                  <a:extLst>
                    <a:ext uri="{FF2B5EF4-FFF2-40B4-BE49-F238E27FC236}">
                      <a16:creationId xmlns:a16="http://schemas.microsoft.com/office/drawing/2014/main" id="{BD768445-D801-44D8-8975-343A91A9EA31}"/>
                    </a:ext>
                  </a:extLst>
                </p:cNvPr>
                <p:cNvGrpSpPr/>
                <p:nvPr/>
              </p:nvGrpSpPr>
              <p:grpSpPr>
                <a:xfrm>
                  <a:off x="864982" y="17130967"/>
                  <a:ext cx="13889612" cy="3083772"/>
                  <a:chOff x="864982" y="17130967"/>
                  <a:chExt cx="13889612" cy="3083772"/>
                </a:xfrm>
              </p:grpSpPr>
              <p:grpSp>
                <p:nvGrpSpPr>
                  <p:cNvPr id="2053" name="Group 2052">
                    <a:extLst>
                      <a:ext uri="{FF2B5EF4-FFF2-40B4-BE49-F238E27FC236}">
                        <a16:creationId xmlns:a16="http://schemas.microsoft.com/office/drawing/2014/main" id="{0BB0C804-CB8F-4AE7-8530-4A4C580FAB4B}"/>
                      </a:ext>
                    </a:extLst>
                  </p:cNvPr>
                  <p:cNvGrpSpPr/>
                  <p:nvPr/>
                </p:nvGrpSpPr>
                <p:grpSpPr>
                  <a:xfrm>
                    <a:off x="1054103" y="18577065"/>
                    <a:ext cx="13429703" cy="1637674"/>
                    <a:chOff x="1054103" y="18577065"/>
                    <a:chExt cx="13429703" cy="1637674"/>
                  </a:xfrm>
                </p:grpSpPr>
                <p:grpSp>
                  <p:nvGrpSpPr>
                    <p:cNvPr id="48" name="Group 47">
                      <a:extLst>
                        <a:ext uri="{FF2B5EF4-FFF2-40B4-BE49-F238E27FC236}">
                          <a16:creationId xmlns:a16="http://schemas.microsoft.com/office/drawing/2014/main" id="{CA117989-8044-4E37-AFDD-71C9256F9E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9825" y="18789870"/>
                      <a:ext cx="1352450" cy="766341"/>
                      <a:chOff x="1878858" y="5356401"/>
                      <a:chExt cx="548949" cy="388394"/>
                    </a:xfrm>
                  </p:grpSpPr>
                  <p:sp>
                    <p:nvSpPr>
                      <p:cNvPr id="61" name="Oval 60">
                        <a:extLst>
                          <a:ext uri="{FF2B5EF4-FFF2-40B4-BE49-F238E27FC236}">
                            <a16:creationId xmlns:a16="http://schemas.microsoft.com/office/drawing/2014/main" id="{9C429BBF-943A-40D3-8109-8A5F7375E3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8858" y="5356401"/>
                        <a:ext cx="304800" cy="304802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45C6B1C3-142D-4BFE-AB2F-365C73F26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78991" y="5516195"/>
                        <a:ext cx="248816" cy="228600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B83A1DB8-13D1-4BB5-9826-42C5AF572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03" y="19431953"/>
                      <a:ext cx="3723682" cy="5654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Untreated soils</a:t>
                      </a: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3FFA3E6-613B-4B88-8329-F29733BEDA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3860" y="18783699"/>
                      <a:ext cx="5271951" cy="70788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40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CO</a:t>
                      </a:r>
                      <a:r>
                        <a:rPr lang="en-US" sz="4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40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 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40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947E001F-EF28-46A8-B6B8-81FA223F0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0953" y="19649329"/>
                      <a:ext cx="2953099" cy="5654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Carbonation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F8858008-DD11-4279-A150-5C7526CE3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23674" y="18577065"/>
                      <a:ext cx="1078370" cy="1006650"/>
                      <a:chOff x="10143123" y="18892647"/>
                      <a:chExt cx="1078370" cy="1006650"/>
                    </a:xfrm>
                  </p:grpSpPr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:a16="http://schemas.microsoft.com/office/drawing/2014/main" id="{3585B661-C914-4C34-A065-3300103146D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143123" y="18892647"/>
                        <a:ext cx="1078370" cy="867863"/>
                        <a:chOff x="5739020" y="5357656"/>
                        <a:chExt cx="437701" cy="439846"/>
                      </a:xfrm>
                    </p:grpSpPr>
                    <p:grpSp>
                      <p:nvGrpSpPr>
                        <p:cNvPr id="56" name="Group 55">
                          <a:extLst>
                            <a:ext uri="{FF2B5EF4-FFF2-40B4-BE49-F238E27FC236}">
                              <a16:creationId xmlns:a16="http://schemas.microsoft.com/office/drawing/2014/main" id="{B328A294-C842-4730-87D9-F2A2A59AFDC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39020" y="5357656"/>
                          <a:ext cx="428930" cy="439846"/>
                          <a:chOff x="5174664" y="5403187"/>
                          <a:chExt cx="428930" cy="439846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A62156A3-5DEA-424B-A6FA-7D89528332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54778" y="5614433"/>
                            <a:ext cx="248816" cy="228600"/>
                          </a:xfrm>
                          <a:prstGeom prst="ellipse">
                            <a:avLst/>
                          </a:prstGeom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FFC3B880-A772-46E5-863D-1773143D8B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174664" y="5403187"/>
                            <a:ext cx="259556" cy="277936"/>
                          </a:xfrm>
                          <a:prstGeom prst="ellipse">
                            <a:avLst/>
                          </a:prstGeom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7" name="Oval 56">
                          <a:extLst>
                            <a:ext uri="{FF2B5EF4-FFF2-40B4-BE49-F238E27FC236}">
                              <a16:creationId xmlns:a16="http://schemas.microsoft.com/office/drawing/2014/main" id="{2CDF1829-328B-4ACE-9459-0FF9D42F63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9020" y="5357656"/>
                          <a:ext cx="259556" cy="274323"/>
                        </a:xfrm>
                        <a:prstGeom prst="ellipse">
                          <a:avLst/>
                        </a:prstGeom>
                        <a:noFill/>
                        <a:ln w="381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E4C20FCA-14AC-46FB-AFED-6538D98206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4711" y="5564294"/>
                          <a:ext cx="262010" cy="233208"/>
                        </a:xfrm>
                        <a:prstGeom prst="ellipse">
                          <a:avLst/>
                        </a:prstGeom>
                        <a:noFill/>
                        <a:ln w="381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54" name="Connector: Curved 53">
                        <a:extLst>
                          <a:ext uri="{FF2B5EF4-FFF2-40B4-BE49-F238E27FC236}">
                            <a16:creationId xmlns:a16="http://schemas.microsoft.com/office/drawing/2014/main" id="{D63C290C-9C4A-410D-88A8-26AD8E267B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 flipH="1" flipV="1">
                        <a:off x="10142813" y="19498787"/>
                        <a:ext cx="460143" cy="340877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 w="38100"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C81DC2D5-9D8D-4CC0-AF89-90A4AFA5E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740" y="19363028"/>
                      <a:ext cx="5018066" cy="5654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Cementation in soils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2052" name="Group 2051">
                    <a:extLst>
                      <a:ext uri="{FF2B5EF4-FFF2-40B4-BE49-F238E27FC236}">
                        <a16:creationId xmlns:a16="http://schemas.microsoft.com/office/drawing/2014/main" id="{95A20A6F-0614-4F0E-A5A6-D39AB058020B}"/>
                      </a:ext>
                    </a:extLst>
                  </p:cNvPr>
                  <p:cNvGrpSpPr/>
                  <p:nvPr/>
                </p:nvGrpSpPr>
                <p:grpSpPr>
                  <a:xfrm>
                    <a:off x="864982" y="17130967"/>
                    <a:ext cx="13889612" cy="1779573"/>
                    <a:chOff x="864982" y="17130967"/>
                    <a:chExt cx="13889612" cy="1779573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C1CCA437-F202-4CBE-8260-7D08286E80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1783" y="17145491"/>
                      <a:ext cx="5104611" cy="1765049"/>
                      <a:chOff x="288328" y="1797598"/>
                      <a:chExt cx="5017889" cy="1845727"/>
                    </a:xfrm>
                  </p:grpSpPr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ACED2941-65FA-4325-8077-0B12DBD52B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8328" y="1797598"/>
                        <a:ext cx="5017889" cy="822674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cxnSp>
                    <p:nvCxnSpPr>
                      <p:cNvPr id="43" name="Straight Arrow Connector 42">
                        <a:extLst>
                          <a:ext uri="{FF2B5EF4-FFF2-40B4-BE49-F238E27FC236}">
                            <a16:creationId xmlns:a16="http://schemas.microsoft.com/office/drawing/2014/main" id="{36B3A532-0CB2-49C4-AE62-B8250CC8BD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164875" y="2635461"/>
                        <a:ext cx="1758596" cy="1007864"/>
                      </a:xfrm>
                      <a:prstGeom prst="straightConnector1">
                        <a:avLst/>
                      </a:prstGeom>
                      <a:ln w="57150">
                        <a:solidFill>
                          <a:srgbClr val="0000FF"/>
                        </a:solidFill>
                        <a:prstDash val="sysDash"/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89271A44-56E0-4E47-A7B7-7A3995C96E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76565" y="17130967"/>
                      <a:ext cx="3990123" cy="1746708"/>
                      <a:chOff x="2404541" y="1852680"/>
                      <a:chExt cx="3779351" cy="1746708"/>
                    </a:xfrm>
                  </p:grpSpPr>
                  <p:sp>
                    <p:nvSpPr>
                      <p:cNvPr id="45" name="Rectangle 44">
                        <a:extLst>
                          <a:ext uri="{FF2B5EF4-FFF2-40B4-BE49-F238E27FC236}">
                            <a16:creationId xmlns:a16="http://schemas.microsoft.com/office/drawing/2014/main" id="{1FB4016C-0D31-4A4B-807A-88A3DCC9C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04541" y="1852680"/>
                        <a:ext cx="3779351" cy="801227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6" name="Straight Arrow Connector 45">
                        <a:extLst>
                          <a:ext uri="{FF2B5EF4-FFF2-40B4-BE49-F238E27FC236}">
                            <a16:creationId xmlns:a16="http://schemas.microsoft.com/office/drawing/2014/main" id="{CC3C944E-D2A5-4E45-A82B-1FD96B862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112763" y="2664428"/>
                        <a:ext cx="1355905" cy="934960"/>
                      </a:xfrm>
                      <a:prstGeom prst="straightConnector1">
                        <a:avLst/>
                      </a:prstGeom>
                      <a:ln w="57150">
                        <a:solidFill>
                          <a:srgbClr val="FF0000"/>
                        </a:solidFill>
                        <a:prstDash val="sysDash"/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3" name="Text Box 495">
                      <a:extLst>
                        <a:ext uri="{FF2B5EF4-FFF2-40B4-BE49-F238E27FC236}">
                          <a16:creationId xmlns:a16="http://schemas.microsoft.com/office/drawing/2014/main" id="{CF426DFE-891A-42A7-87E3-A92B6DD8F18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982" y="17172325"/>
                      <a:ext cx="13889612" cy="565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91267" tIns="45624" rIns="91267" bIns="45624">
                      <a:spAutoFit/>
                    </a:bodyPr>
                    <a:lstStyle>
                      <a:lvl1pPr eaLnBrk="0" hangingPunct="0"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Ca(OH)</a:t>
                      </a:r>
                      <a:r>
                        <a:rPr lang="en-US" sz="4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[s]+  H</a:t>
                      </a:r>
                      <a:r>
                        <a:rPr lang="en-US" sz="4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[l]  + CO</a:t>
                      </a:r>
                      <a:r>
                        <a:rPr lang="en-US" sz="4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[g]      </a:t>
                      </a:r>
                      <a:r>
                        <a:rPr lang="en-US" sz="4000" b="1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40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[s]</a:t>
                      </a:r>
                      <a:r>
                        <a:rPr lang="en-US" sz="4000" b="1" baseline="-25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(↓) 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+2H</a:t>
                      </a:r>
                      <a:r>
                        <a:rPr lang="en-US" sz="4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O[l]</a:t>
                      </a:r>
                    </a:p>
                  </p:txBody>
                </p:sp>
              </p:grpSp>
            </p:grpSp>
          </p:grpSp>
          <p:sp>
            <p:nvSpPr>
              <p:cNvPr id="73" name="Arrow: Right 72">
                <a:extLst>
                  <a:ext uri="{FF2B5EF4-FFF2-40B4-BE49-F238E27FC236}">
                    <a16:creationId xmlns:a16="http://schemas.microsoft.com/office/drawing/2014/main" id="{4BA66091-BF64-4ED5-9F28-C4430B4CF02B}"/>
                  </a:ext>
                </a:extLst>
              </p:cNvPr>
              <p:cNvSpPr/>
              <p:nvPr/>
            </p:nvSpPr>
            <p:spPr>
              <a:xfrm>
                <a:off x="8469710" y="17343655"/>
                <a:ext cx="726264" cy="263013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0EE19E0-0114-4A7B-A3A0-6EEB1B8B9BAB}"/>
                </a:ext>
              </a:extLst>
            </p:cNvPr>
            <p:cNvSpPr/>
            <p:nvPr/>
          </p:nvSpPr>
          <p:spPr>
            <a:xfrm>
              <a:off x="2821020" y="18323444"/>
              <a:ext cx="13452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98F8854-9FB1-4585-8698-6B259A975CC1}"/>
                </a:ext>
              </a:extLst>
            </p:cNvPr>
            <p:cNvSpPr/>
            <p:nvPr/>
          </p:nvSpPr>
          <p:spPr>
            <a:xfrm>
              <a:off x="6806945" y="18394884"/>
              <a:ext cx="15462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2</a:t>
              </a:r>
            </a:p>
          </p:txBody>
        </p:sp>
      </p:grpSp>
      <p:sp>
        <p:nvSpPr>
          <p:cNvPr id="82" name="Text Box 495">
            <a:extLst>
              <a:ext uri="{FF2B5EF4-FFF2-40B4-BE49-F238E27FC236}">
                <a16:creationId xmlns:a16="http://schemas.microsoft.com/office/drawing/2014/main" id="{C2973853-3893-4C25-9082-814CC0FD3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5361" y="8279020"/>
            <a:ext cx="13889612" cy="707692"/>
          </a:xfrm>
          <a:prstGeom prst="rect">
            <a:avLst/>
          </a:prstGeom>
          <a:noFill/>
          <a:ln>
            <a:noFill/>
          </a:ln>
        </p:spPr>
        <p:txBody>
          <a:bodyPr wrap="square" lIns="91267" tIns="45624" rIns="91267" bIns="45624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</a:t>
            </a:r>
          </a:p>
        </p:txBody>
      </p:sp>
      <p:sp>
        <p:nvSpPr>
          <p:cNvPr id="83" name="Text Box 495">
            <a:extLst>
              <a:ext uri="{FF2B5EF4-FFF2-40B4-BE49-F238E27FC236}">
                <a16:creationId xmlns:a16="http://schemas.microsoft.com/office/drawing/2014/main" id="{E9CA8D4A-1C5A-4D8E-B787-3380823E9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5024" y="24138368"/>
            <a:ext cx="13878135" cy="707692"/>
          </a:xfrm>
          <a:prstGeom prst="rect">
            <a:avLst/>
          </a:prstGeom>
          <a:noFill/>
          <a:ln>
            <a:noFill/>
          </a:ln>
        </p:spPr>
        <p:txBody>
          <a:bodyPr wrap="square" lIns="91267" tIns="45624" rIns="91267" bIns="45624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</a:p>
        </p:txBody>
      </p:sp>
      <p:sp>
        <p:nvSpPr>
          <p:cNvPr id="89" name="TextBox 11">
            <a:extLst>
              <a:ext uri="{FF2B5EF4-FFF2-40B4-BE49-F238E27FC236}">
                <a16:creationId xmlns:a16="http://schemas.microsoft.com/office/drawing/2014/main" id="{02D266B7-EFBA-4A38-91A0-5AA0F2FA8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71" y="13719096"/>
            <a:ext cx="13941523" cy="56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s=solid, l=liquid, g=gas,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=deposited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BFF3D2A0-49B3-43DC-B7E2-E6EA5FB4C1EA}"/>
              </a:ext>
            </a:extLst>
          </p:cNvPr>
          <p:cNvSpPr txBox="1">
            <a:spLocks/>
          </p:cNvSpPr>
          <p:nvPr/>
        </p:nvSpPr>
        <p:spPr bwMode="auto">
          <a:xfrm>
            <a:off x="16302553" y="65425"/>
            <a:ext cx="19449909" cy="3344014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010" tIns="208505" rIns="417010" bIns="208505" numCol="1" anchor="t" anchorCtr="0" compatLnSpc="1">
            <a:prstTxWarp prst="textNoShape">
              <a:avLst/>
            </a:prstTxWarp>
          </a:bodyPr>
          <a:lstStyle>
            <a:lvl1pPr algn="l" defTabSz="1786542" rtl="0" eaLnBrk="1" fontAlgn="base" hangingPunct="1">
              <a:spcBef>
                <a:spcPct val="0"/>
              </a:spcBef>
              <a:spcAft>
                <a:spcPct val="0"/>
              </a:spcAft>
              <a:defRPr sz="10714" b="1" i="0" kern="1200">
                <a:solidFill>
                  <a:srgbClr val="F2EBCD"/>
                </a:solidFill>
                <a:latin typeface="Rockwell"/>
                <a:ea typeface="ＭＳ Ｐゴシック" charset="0"/>
                <a:cs typeface="Rockwell"/>
              </a:defRPr>
            </a:lvl1pPr>
            <a:lvl2pPr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72305"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744607"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116912"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489216" algn="ctr" defTabSz="1786542" rtl="0" eaLnBrk="1" fontAlgn="base" hangingPunct="1">
              <a:spcBef>
                <a:spcPct val="0"/>
              </a:spcBef>
              <a:spcAft>
                <a:spcPct val="0"/>
              </a:spcAft>
              <a:defRPr sz="1714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TIDC Annual Student Poster Competition  </a:t>
            </a:r>
          </a:p>
        </p:txBody>
      </p:sp>
      <p:sp>
        <p:nvSpPr>
          <p:cNvPr id="92" name="TextBox 11">
            <a:extLst>
              <a:ext uri="{FF2B5EF4-FFF2-40B4-BE49-F238E27FC236}">
                <a16:creationId xmlns:a16="http://schemas.microsoft.com/office/drawing/2014/main" id="{1D377548-C76F-41A7-AA92-2CF0CD2BD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7193" y="30898526"/>
            <a:ext cx="31886012" cy="11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Funding for this research is provided by the Transportation Infrastructure Durability Center at the University of Maine under grant 69A3551847101 from the U.S. Department of Transportation’s University Transportation Centers Program.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F3A2B0-9342-43CA-B5F8-91551D58E3DA}"/>
              </a:ext>
            </a:extLst>
          </p:cNvPr>
          <p:cNvSpPr txBox="1"/>
          <p:nvPr/>
        </p:nvSpPr>
        <p:spPr>
          <a:xfrm>
            <a:off x="146505" y="16124363"/>
            <a:ext cx="134068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 and store CO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into subgrade soils→ more sustainable and environmentally friendly</a:t>
            </a: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faster strength improvement→ reducing construction time and/or construction costs</a:t>
            </a:r>
          </a:p>
        </p:txBody>
      </p:sp>
      <p:sp>
        <p:nvSpPr>
          <p:cNvPr id="66" name="Text Box 495">
            <a:extLst>
              <a:ext uri="{FF2B5EF4-FFF2-40B4-BE49-F238E27FC236}">
                <a16:creationId xmlns:a16="http://schemas.microsoft.com/office/drawing/2014/main" id="{17409FA8-E2BC-4FCF-8C01-8AD6E989C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25" y="18982114"/>
            <a:ext cx="13912816" cy="707692"/>
          </a:xfrm>
          <a:prstGeom prst="rect">
            <a:avLst/>
          </a:prstGeom>
          <a:noFill/>
          <a:ln>
            <a:noFill/>
          </a:ln>
        </p:spPr>
        <p:txBody>
          <a:bodyPr wrap="square" lIns="91267" tIns="45624" rIns="91267" bIns="45624"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 sz="3600" b="1">
                <a:solidFill>
                  <a:srgbClr val="0000FF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defRPr>
            </a:lvl1pPr>
            <a:lvl2pPr marL="742950" indent="-28575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2pPr>
            <a:lvl3pPr marL="1143000" indent="-22860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3pPr>
            <a:lvl4pPr marL="1600200" indent="-22860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4pPr>
            <a:lvl5pPr marL="2057400" indent="-228600" eaLnBrk="0" hangingPunct="0">
              <a:defRPr sz="2900">
                <a:latin typeface="Arial Narrow" panose="020B0606020202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 Narrow" panose="020B0606020202030204" pitchFamily="34" charset="0"/>
                <a:ea typeface="ヒラギノ角ゴ Pro W3" charset="-128"/>
              </a:defRPr>
            </a:lvl9pPr>
          </a:lstStyle>
          <a:p>
            <a:r>
              <a:rPr lang="en-US" altLang="en-US" sz="4000" u="sng" dirty="0">
                <a:solidFill>
                  <a:schemeClr val="tx1"/>
                </a:solidFill>
              </a:rPr>
              <a:t>Performance of soil carbonation on the laboratory scale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0A96E3-37B6-4E08-8B7F-48D2D945F633}"/>
              </a:ext>
            </a:extLst>
          </p:cNvPr>
          <p:cNvSpPr txBox="1"/>
          <p:nvPr/>
        </p:nvSpPr>
        <p:spPr>
          <a:xfrm>
            <a:off x="16518194" y="8280831"/>
            <a:ext cx="273216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means to introduce the gaseous CO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subgrade  soils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 optimum performance (in terms of maximum binder formation with minimal gas loss and strength improvement)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ground, outdoor, concrete, cement&#10;&#10;Description automatically generated">
            <a:extLst>
              <a:ext uri="{FF2B5EF4-FFF2-40B4-BE49-F238E27FC236}">
                <a16:creationId xmlns:a16="http://schemas.microsoft.com/office/drawing/2014/main" id="{A350EBC0-EA25-4836-8060-C16D03AA3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6" t="17520" r="2586" b="10135"/>
          <a:stretch/>
        </p:blipFill>
        <p:spPr>
          <a:xfrm>
            <a:off x="28839770" y="24386167"/>
            <a:ext cx="10086839" cy="5960661"/>
          </a:xfrm>
          <a:prstGeom prst="rect">
            <a:avLst/>
          </a:prstGeom>
        </p:spPr>
      </p:pic>
      <p:sp>
        <p:nvSpPr>
          <p:cNvPr id="78" name="TextBox 11">
            <a:extLst>
              <a:ext uri="{FF2B5EF4-FFF2-40B4-BE49-F238E27FC236}">
                <a16:creationId xmlns:a16="http://schemas.microsoft.com/office/drawing/2014/main" id="{18EF3C21-DD91-40D3-BB20-7E942BE8A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6609" y="29792709"/>
            <a:ext cx="4927907" cy="130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7.) Binder content measurement</a:t>
            </a:r>
          </a:p>
        </p:txBody>
      </p:sp>
      <p:sp>
        <p:nvSpPr>
          <p:cNvPr id="80" name="TextBox 11">
            <a:extLst>
              <a:ext uri="{FF2B5EF4-FFF2-40B4-BE49-F238E27FC236}">
                <a16:creationId xmlns:a16="http://schemas.microsoft.com/office/drawing/2014/main" id="{BB8C04CB-1185-415F-AF99-E22232C3E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6308" y="30314282"/>
            <a:ext cx="6974242" cy="6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6.) Field CBR testing setup</a:t>
            </a:r>
          </a:p>
        </p:txBody>
      </p:sp>
      <p:pic>
        <p:nvPicPr>
          <p:cNvPr id="86" name="Content Placeholder 4" descr="A picture containing ground, floor, concrete&#10;&#10;Description automatically generated">
            <a:extLst>
              <a:ext uri="{FF2B5EF4-FFF2-40B4-BE49-F238E27FC236}">
                <a16:creationId xmlns:a16="http://schemas.microsoft.com/office/drawing/2014/main" id="{7A9A73E7-BEE3-499B-B1B2-114CFF4D1D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250" y="17936446"/>
            <a:ext cx="7792997" cy="5844748"/>
          </a:xfrm>
          <a:prstGeom prst="rect">
            <a:avLst/>
          </a:prstGeom>
        </p:spPr>
      </p:pic>
      <p:sp>
        <p:nvSpPr>
          <p:cNvPr id="93" name="TextBox 11">
            <a:extLst>
              <a:ext uri="{FF2B5EF4-FFF2-40B4-BE49-F238E27FC236}">
                <a16:creationId xmlns:a16="http://schemas.microsoft.com/office/drawing/2014/main" id="{8A5787DC-684E-4167-89DF-9AF6B39A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600" y="23448131"/>
            <a:ext cx="14255518" cy="6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4.) Soil box preparation</a:t>
            </a:r>
          </a:p>
        </p:txBody>
      </p:sp>
      <p:sp>
        <p:nvSpPr>
          <p:cNvPr id="103" name="TextBox 11">
            <a:extLst>
              <a:ext uri="{FF2B5EF4-FFF2-40B4-BE49-F238E27FC236}">
                <a16:creationId xmlns:a16="http://schemas.microsoft.com/office/drawing/2014/main" id="{3AE26006-0B22-49C4-A300-EB2143D5C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" y="30690383"/>
            <a:ext cx="14255518" cy="130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2.) Relationship between UCS and binder content of  carbonated sand mixed with 10% lime</a:t>
            </a:r>
          </a:p>
        </p:txBody>
      </p:sp>
      <p:pic>
        <p:nvPicPr>
          <p:cNvPr id="24" name="Picture 23" descr="A picture containing tool&#10;&#10;Description automatically generated">
            <a:extLst>
              <a:ext uri="{FF2B5EF4-FFF2-40B4-BE49-F238E27FC236}">
                <a16:creationId xmlns:a16="http://schemas.microsoft.com/office/drawing/2014/main" id="{D0EBF149-3FF5-444B-9A53-181AE09262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69547" y="18025130"/>
            <a:ext cx="4317048" cy="5756064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683B1DF-A8DB-4980-AE43-421FB6840AE5}"/>
              </a:ext>
            </a:extLst>
          </p:cNvPr>
          <p:cNvGrpSpPr/>
          <p:nvPr/>
        </p:nvGrpSpPr>
        <p:grpSpPr>
          <a:xfrm>
            <a:off x="14114505" y="18036660"/>
            <a:ext cx="7231976" cy="5430752"/>
            <a:chOff x="14180045" y="19455178"/>
            <a:chExt cx="7231976" cy="5430752"/>
          </a:xfrm>
        </p:grpSpPr>
        <p:pic>
          <p:nvPicPr>
            <p:cNvPr id="35" name="Picture 34" descr="A picture containing ground, outdoor&#10;&#10;Description automatically generated">
              <a:extLst>
                <a:ext uri="{FF2B5EF4-FFF2-40B4-BE49-F238E27FC236}">
                  <a16:creationId xmlns:a16="http://schemas.microsoft.com/office/drawing/2014/main" id="{46BF9C64-E28F-469B-8E16-22D852C92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80045" y="19461948"/>
              <a:ext cx="7231976" cy="5423982"/>
            </a:xfrm>
            <a:prstGeom prst="rect">
              <a:avLst/>
            </a:prstGeom>
          </p:spPr>
        </p:pic>
        <p:sp>
          <p:nvSpPr>
            <p:cNvPr id="96" name="TextBox 11">
              <a:extLst>
                <a:ext uri="{FF2B5EF4-FFF2-40B4-BE49-F238E27FC236}">
                  <a16:creationId xmlns:a16="http://schemas.microsoft.com/office/drawing/2014/main" id="{4BFED58F-8F93-4EBD-B744-35D262FB3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0045" y="19455178"/>
              <a:ext cx="2581148" cy="690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Mixing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96E747D-29E4-432B-8919-6341C032FF0C}"/>
              </a:ext>
            </a:extLst>
          </p:cNvPr>
          <p:cNvGrpSpPr/>
          <p:nvPr/>
        </p:nvGrpSpPr>
        <p:grpSpPr>
          <a:xfrm>
            <a:off x="21558186" y="18045030"/>
            <a:ext cx="6698637" cy="5419505"/>
            <a:chOff x="21851606" y="18632621"/>
            <a:chExt cx="6698637" cy="5419505"/>
          </a:xfrm>
        </p:grpSpPr>
        <p:pic>
          <p:nvPicPr>
            <p:cNvPr id="37" name="Picture 36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25F5EC8D-9005-44AF-BAB7-FBCA24CF5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861568" y="18632621"/>
              <a:ext cx="6688675" cy="5419505"/>
            </a:xfrm>
            <a:prstGeom prst="rect">
              <a:avLst/>
            </a:prstGeom>
          </p:spPr>
        </p:pic>
        <p:sp>
          <p:nvSpPr>
            <p:cNvPr id="97" name="TextBox 11">
              <a:extLst>
                <a:ext uri="{FF2B5EF4-FFF2-40B4-BE49-F238E27FC236}">
                  <a16:creationId xmlns:a16="http://schemas.microsoft.com/office/drawing/2014/main" id="{2C2F79D5-BFAD-49B6-B441-2096379DB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51606" y="18647271"/>
              <a:ext cx="6603246" cy="690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Box preparation in layers </a:t>
              </a:r>
            </a:p>
          </p:txBody>
        </p:sp>
      </p:grpSp>
      <p:sp>
        <p:nvSpPr>
          <p:cNvPr id="105" name="TextBox 11">
            <a:extLst>
              <a:ext uri="{FF2B5EF4-FFF2-40B4-BE49-F238E27FC236}">
                <a16:creationId xmlns:a16="http://schemas.microsoft.com/office/drawing/2014/main" id="{935E621A-D77D-426F-B43D-C436EDF70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353" y="23145571"/>
            <a:ext cx="3968836" cy="6907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Compaction</a:t>
            </a:r>
          </a:p>
        </p:txBody>
      </p:sp>
      <p:sp>
        <p:nvSpPr>
          <p:cNvPr id="106" name="TextBox 11">
            <a:extLst>
              <a:ext uri="{FF2B5EF4-FFF2-40B4-BE49-F238E27FC236}">
                <a16:creationId xmlns:a16="http://schemas.microsoft.com/office/drawing/2014/main" id="{C96A4AD8-65EF-415C-8F61-F08B787C2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3346" y="23323313"/>
            <a:ext cx="7726803" cy="6907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completion </a:t>
            </a:r>
          </a:p>
        </p:txBody>
      </p:sp>
      <p:sp>
        <p:nvSpPr>
          <p:cNvPr id="112" name="TextBox 11">
            <a:extLst>
              <a:ext uri="{FF2B5EF4-FFF2-40B4-BE49-F238E27FC236}">
                <a16:creationId xmlns:a16="http://schemas.microsoft.com/office/drawing/2014/main" id="{2AB0EEEF-7CA9-49F4-8F07-BDA54AF07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0707" y="16853853"/>
            <a:ext cx="7680898" cy="6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3.) Carbonation in the box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DA295-E9CA-4328-A43F-52E92A1CC5A7}"/>
              </a:ext>
            </a:extLst>
          </p:cNvPr>
          <p:cNvGrpSpPr/>
          <p:nvPr/>
        </p:nvGrpSpPr>
        <p:grpSpPr>
          <a:xfrm>
            <a:off x="13301188" y="24748022"/>
            <a:ext cx="15524530" cy="6131860"/>
            <a:chOff x="29269086" y="19370075"/>
            <a:chExt cx="14080516" cy="5233390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F2C8F61-4A2C-488E-B91B-B384352A1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577808" y="19914786"/>
              <a:ext cx="13754189" cy="4028309"/>
            </a:xfrm>
            <a:prstGeom prst="rect">
              <a:avLst/>
            </a:prstGeom>
          </p:spPr>
        </p:pic>
        <p:sp>
          <p:nvSpPr>
            <p:cNvPr id="122" name="TextBox 11">
              <a:extLst>
                <a:ext uri="{FF2B5EF4-FFF2-40B4-BE49-F238E27FC236}">
                  <a16:creationId xmlns:a16="http://schemas.microsoft.com/office/drawing/2014/main" id="{58621E56-3460-48B0-B494-369AEF76B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69086" y="22795148"/>
              <a:ext cx="2992184" cy="1183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a.) Bender Element (BE)</a:t>
              </a:r>
            </a:p>
          </p:txBody>
        </p:sp>
        <p:sp>
          <p:nvSpPr>
            <p:cNvPr id="123" name="TextBox 11">
              <a:extLst>
                <a:ext uri="{FF2B5EF4-FFF2-40B4-BE49-F238E27FC236}">
                  <a16:creationId xmlns:a16="http://schemas.microsoft.com/office/drawing/2014/main" id="{46ADD917-DBEB-4240-B2BF-206A07D38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4260" y="19370075"/>
              <a:ext cx="11055342" cy="690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b.) installation in the soil box</a:t>
              </a:r>
            </a:p>
          </p:txBody>
        </p:sp>
        <p:sp>
          <p:nvSpPr>
            <p:cNvPr id="124" name="TextBox 11">
              <a:extLst>
                <a:ext uri="{FF2B5EF4-FFF2-40B4-BE49-F238E27FC236}">
                  <a16:creationId xmlns:a16="http://schemas.microsoft.com/office/drawing/2014/main" id="{38A3C8DB-1071-4B03-91A7-6EF40568D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6400" y="24013930"/>
              <a:ext cx="7330630" cy="589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4466" tIns="37233" rIns="74466" bIns="37233">
              <a:spAutoFit/>
            </a:bodyPr>
            <a:lstStyle>
              <a:lvl1pPr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2193925" fontAlgn="base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 5.) Shear wave measurement</a:t>
              </a:r>
            </a:p>
          </p:txBody>
        </p:sp>
      </p:grpSp>
      <p:pic>
        <p:nvPicPr>
          <p:cNvPr id="110" name="Picture 109" descr="A picture containing indoor, device, gauge&#10;&#10;Description automatically generated">
            <a:extLst>
              <a:ext uri="{FF2B5EF4-FFF2-40B4-BE49-F238E27FC236}">
                <a16:creationId xmlns:a16="http://schemas.microsoft.com/office/drawing/2014/main" id="{1563D03D-7D54-4E5E-9A3C-635A45C60C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V="1">
            <a:off x="38325946" y="24389909"/>
            <a:ext cx="6209852" cy="4657389"/>
          </a:xfrm>
          <a:prstGeom prst="rect">
            <a:avLst/>
          </a:prstGeom>
        </p:spPr>
      </p:pic>
      <p:sp>
        <p:nvSpPr>
          <p:cNvPr id="130" name="TextBox 11">
            <a:extLst>
              <a:ext uri="{FF2B5EF4-FFF2-40B4-BE49-F238E27FC236}">
                <a16:creationId xmlns:a16="http://schemas.microsoft.com/office/drawing/2014/main" id="{BE3CB0D6-828A-4843-AB95-183A3BBB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37" y="32162229"/>
            <a:ext cx="8623781" cy="6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28, 2021</a:t>
            </a:r>
          </a:p>
        </p:txBody>
      </p:sp>
      <p:sp>
        <p:nvSpPr>
          <p:cNvPr id="134" name="TextBox 11">
            <a:extLst>
              <a:ext uri="{FF2B5EF4-FFF2-40B4-BE49-F238E27FC236}">
                <a16:creationId xmlns:a16="http://schemas.microsoft.com/office/drawing/2014/main" id="{C651B9A2-9B5F-4EC3-8A6D-908C416F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70" y="14465552"/>
            <a:ext cx="14255518" cy="6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1.) Reaction mechanism for soil strength improvement  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5E7FBCC7-C2E1-43E7-B2F5-5E0F77CE1DD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043" r="4460" b="51378"/>
          <a:stretch/>
        </p:blipFill>
        <p:spPr>
          <a:xfrm>
            <a:off x="239270" y="19831212"/>
            <a:ext cx="13102940" cy="1075145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1C934B3-8BC2-4C53-BF44-23D5E71AF5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2263" y="9740248"/>
            <a:ext cx="15388386" cy="7175715"/>
          </a:xfrm>
          <a:prstGeom prst="rect">
            <a:avLst/>
          </a:prstGeom>
        </p:spPr>
      </p:pic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0C6B4DF-77E0-44FE-8358-A17019EE0C2A}"/>
              </a:ext>
            </a:extLst>
          </p:cNvPr>
          <p:cNvGrpSpPr/>
          <p:nvPr/>
        </p:nvGrpSpPr>
        <p:grpSpPr>
          <a:xfrm>
            <a:off x="13782263" y="9142548"/>
            <a:ext cx="4525076" cy="4597865"/>
            <a:chOff x="13782263" y="9142548"/>
            <a:chExt cx="4525076" cy="4597865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DAC5C42-DCEB-4EFB-92A4-E6DD7860A601}"/>
                </a:ext>
              </a:extLst>
            </p:cNvPr>
            <p:cNvSpPr/>
            <p:nvPr/>
          </p:nvSpPr>
          <p:spPr>
            <a:xfrm>
              <a:off x="16943402" y="11378038"/>
              <a:ext cx="1363937" cy="671074"/>
            </a:xfrm>
            <a:prstGeom prst="rect">
              <a:avLst/>
            </a:prstGeom>
            <a:noFill/>
            <a:ln w="76200">
              <a:solidFill>
                <a:srgbClr val="0E0F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806A1A3-3596-44F7-B38A-C54CC64C2160}"/>
                </a:ext>
              </a:extLst>
            </p:cNvPr>
            <p:cNvCxnSpPr>
              <a:cxnSpLocks/>
            </p:cNvCxnSpPr>
            <p:nvPr/>
          </p:nvCxnSpPr>
          <p:spPr>
            <a:xfrm>
              <a:off x="13782263" y="9142548"/>
              <a:ext cx="3161139" cy="22354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56F7DDE-C09F-4CA0-8587-5198482B8B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39239" y="12049112"/>
              <a:ext cx="3104163" cy="1691301"/>
            </a:xfrm>
            <a:prstGeom prst="line">
              <a:avLst/>
            </a:prstGeom>
            <a:ln w="38100">
              <a:solidFill>
                <a:srgbClr val="0E0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B34788F-4A1A-466A-AE3D-CD7DEF845EC6}"/>
              </a:ext>
            </a:extLst>
          </p:cNvPr>
          <p:cNvSpPr/>
          <p:nvPr/>
        </p:nvSpPr>
        <p:spPr>
          <a:xfrm>
            <a:off x="51391" y="9142548"/>
            <a:ext cx="13787848" cy="4597865"/>
          </a:xfrm>
          <a:prstGeom prst="rect">
            <a:avLst/>
          </a:prstGeom>
          <a:noFill/>
          <a:ln w="57150">
            <a:solidFill>
              <a:srgbClr val="0E0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" name="Picture 15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14C938B-491B-44EA-B947-F7A1C79E35A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r="9057"/>
          <a:stretch/>
        </p:blipFill>
        <p:spPr bwMode="auto">
          <a:xfrm rot="16200000">
            <a:off x="31702040" y="9889139"/>
            <a:ext cx="2964007" cy="5184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6B81B30-373D-4340-8951-70A016C00DA9}"/>
              </a:ext>
            </a:extLst>
          </p:cNvPr>
          <p:cNvCxnSpPr>
            <a:cxnSpLocks/>
          </p:cNvCxnSpPr>
          <p:nvPr/>
        </p:nvCxnSpPr>
        <p:spPr>
          <a:xfrm flipH="1" flipV="1">
            <a:off x="26391135" y="11055027"/>
            <a:ext cx="4700636" cy="2484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1">
            <a:extLst>
              <a:ext uri="{FF2B5EF4-FFF2-40B4-BE49-F238E27FC236}">
                <a16:creationId xmlns:a16="http://schemas.microsoft.com/office/drawing/2014/main" id="{30F4F9F2-4C3B-447B-BA8B-149E9DE5C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5551" y="10222650"/>
            <a:ext cx="2367992" cy="6907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73164B8-E8A9-413A-ADA5-8906B6135BE4}"/>
              </a:ext>
            </a:extLst>
          </p:cNvPr>
          <p:cNvCxnSpPr>
            <a:cxnSpLocks/>
          </p:cNvCxnSpPr>
          <p:nvPr/>
        </p:nvCxnSpPr>
        <p:spPr>
          <a:xfrm flipH="1">
            <a:off x="35213350" y="12430510"/>
            <a:ext cx="1078224" cy="2091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1">
            <a:extLst>
              <a:ext uri="{FF2B5EF4-FFF2-40B4-BE49-F238E27FC236}">
                <a16:creationId xmlns:a16="http://schemas.microsoft.com/office/drawing/2014/main" id="{61907233-40D9-4AD7-BED6-3BA4E87C2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0089" y="16570590"/>
            <a:ext cx="14255518" cy="6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66" tIns="37233" rIns="74466" bIns="37233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box (2 m in length, 1 m in width and 0.75 m in height)</a:t>
            </a:r>
          </a:p>
        </p:txBody>
      </p:sp>
      <p:sp>
        <p:nvSpPr>
          <p:cNvPr id="160" name="Arrow: Right 159">
            <a:extLst>
              <a:ext uri="{FF2B5EF4-FFF2-40B4-BE49-F238E27FC236}">
                <a16:creationId xmlns:a16="http://schemas.microsoft.com/office/drawing/2014/main" id="{A6CB7D31-4584-4782-B322-A5D3CC8A1FF1}"/>
              </a:ext>
            </a:extLst>
          </p:cNvPr>
          <p:cNvSpPr/>
          <p:nvPr/>
        </p:nvSpPr>
        <p:spPr>
          <a:xfrm>
            <a:off x="20761636" y="19763571"/>
            <a:ext cx="1169689" cy="1350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Arrow: Right 172">
            <a:extLst>
              <a:ext uri="{FF2B5EF4-FFF2-40B4-BE49-F238E27FC236}">
                <a16:creationId xmlns:a16="http://schemas.microsoft.com/office/drawing/2014/main" id="{D96822C2-A304-4EC8-A71E-BA37D4AC85F5}"/>
              </a:ext>
            </a:extLst>
          </p:cNvPr>
          <p:cNvSpPr/>
          <p:nvPr/>
        </p:nvSpPr>
        <p:spPr>
          <a:xfrm>
            <a:off x="28178472" y="19734958"/>
            <a:ext cx="1169689" cy="1350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Arrow: Right 173">
            <a:extLst>
              <a:ext uri="{FF2B5EF4-FFF2-40B4-BE49-F238E27FC236}">
                <a16:creationId xmlns:a16="http://schemas.microsoft.com/office/drawing/2014/main" id="{12992882-9BC8-4703-B786-3614F79C6AF8}"/>
              </a:ext>
            </a:extLst>
          </p:cNvPr>
          <p:cNvSpPr/>
          <p:nvPr/>
        </p:nvSpPr>
        <p:spPr>
          <a:xfrm>
            <a:off x="33235530" y="19637900"/>
            <a:ext cx="1169689" cy="1350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sterTemplateLandscape_IndustrialTes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2531A09F5AC4F8065D5397F5FF8F8" ma:contentTypeVersion="13" ma:contentTypeDescription="Create a new document." ma:contentTypeScope="" ma:versionID="a44b719156b9488509ac54e3db2ef097">
  <xsd:schema xmlns:xsd="http://www.w3.org/2001/XMLSchema" xmlns:xs="http://www.w3.org/2001/XMLSchema" xmlns:p="http://schemas.microsoft.com/office/2006/metadata/properties" xmlns:ns2="2d158fa6-04c4-4b0b-9211-ddc5f24494d5" xmlns:ns3="0f169feb-6904-43e8-99c0-9fedfdfa937f" targetNamespace="http://schemas.microsoft.com/office/2006/metadata/properties" ma:root="true" ma:fieldsID="0ac257700bf034aa504499de4fc88220" ns2:_="" ns3:_="">
    <xsd:import namespace="2d158fa6-04c4-4b0b-9211-ddc5f24494d5"/>
    <xsd:import namespace="0f169feb-6904-43e8-99c0-9fedfdfa937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58fa6-04c4-4b0b-9211-ddc5f24494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9feb-6904-43e8-99c0-9fedfdfa9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3B3484-72B4-4901-B528-3B4404FDB2A0}"/>
</file>

<file path=customXml/itemProps2.xml><?xml version="1.0" encoding="utf-8"?>
<ds:datastoreItem xmlns:ds="http://schemas.openxmlformats.org/officeDocument/2006/customXml" ds:itemID="{426571F6-4218-40F4-B09D-8141F2A3C3AF}"/>
</file>

<file path=customXml/itemProps3.xml><?xml version="1.0" encoding="utf-8"?>
<ds:datastoreItem xmlns:ds="http://schemas.openxmlformats.org/officeDocument/2006/customXml" ds:itemID="{E4D9967A-0BC0-48DB-843C-DA4126A3C813}"/>
</file>

<file path=docProps/app.xml><?xml version="1.0" encoding="utf-8"?>
<Properties xmlns="http://schemas.openxmlformats.org/officeDocument/2006/extended-properties" xmlns:vt="http://schemas.openxmlformats.org/officeDocument/2006/docPropsVTypes">
  <Template>PosterTemplateLandscape_IndustrialTesting.pot</Template>
  <TotalTime>5522</TotalTime>
  <Words>418</Words>
  <Application>Microsoft Office PowerPoint</Application>
  <PresentationFormat>Custom</PresentationFormat>
  <Paragraphs>43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Rockwell</vt:lpstr>
      <vt:lpstr>Tahoma</vt:lpstr>
      <vt:lpstr>Times New Roman</vt:lpstr>
      <vt:lpstr>Wingdings</vt:lpstr>
      <vt:lpstr>PosterTemplateLandscape_IndustrialTesting</vt:lpstr>
      <vt:lpstr>Implementation of Soil Carbonation for Subgrade Stabilization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Kip Palmer</dc:creator>
  <cp:lastModifiedBy>SK Belal HOSSEN</cp:lastModifiedBy>
  <cp:revision>281</cp:revision>
  <cp:lastPrinted>2020-02-18T15:52:04Z</cp:lastPrinted>
  <dcterms:created xsi:type="dcterms:W3CDTF">2013-01-04T18:36:07Z</dcterms:created>
  <dcterms:modified xsi:type="dcterms:W3CDTF">2021-10-29T00:39:22Z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0x0101004B82531A09F5AC4F8065D5397F5FF8F8</vt:lpwstr>
  </property>
</Properties>
</file>