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56" r:id="rId5"/>
  </p:sldIdLst>
  <p:sldSz cx="43891200" cy="32918400"/>
  <p:notesSz cx="6858000" cy="9144000"/>
  <p:defaultTextStyle>
    <a:defPPr>
      <a:defRPr lang="en-US"/>
    </a:defPPr>
    <a:lvl1pPr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1pPr>
    <a:lvl2pPr marL="2193673" indent="-173652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2pPr>
    <a:lvl3pPr marL="4387346" indent="-3473052"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3pPr>
    <a:lvl4pPr marL="6582607" indent="-5211165"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4pPr>
    <a:lvl5pPr marL="8776280" indent="-6947690" algn="l" defTabSz="2193673" rtl="0" fontAlgn="base">
      <a:spcBef>
        <a:spcPct val="0"/>
      </a:spcBef>
      <a:spcAft>
        <a:spcPct val="0"/>
      </a:spcAft>
      <a:defRPr sz="8630" kern="1200">
        <a:solidFill>
          <a:schemeClr val="tx1"/>
        </a:solidFill>
        <a:latin typeface="Calibri" charset="0"/>
        <a:ea typeface="ＭＳ Ｐゴシック" charset="0"/>
        <a:cs typeface="ＭＳ Ｐゴシック" charset="0"/>
      </a:defRPr>
    </a:lvl5pPr>
    <a:lvl6pPr marL="2285738" algn="l" defTabSz="457148" rtl="0" eaLnBrk="1" latinLnBrk="0" hangingPunct="1">
      <a:defRPr sz="8630" kern="1200">
        <a:solidFill>
          <a:schemeClr val="tx1"/>
        </a:solidFill>
        <a:latin typeface="Calibri" charset="0"/>
        <a:ea typeface="ＭＳ Ｐゴシック" charset="0"/>
        <a:cs typeface="ＭＳ Ｐゴシック" charset="0"/>
      </a:defRPr>
    </a:lvl6pPr>
    <a:lvl7pPr marL="2742885" algn="l" defTabSz="457148" rtl="0" eaLnBrk="1" latinLnBrk="0" hangingPunct="1">
      <a:defRPr sz="8630" kern="1200">
        <a:solidFill>
          <a:schemeClr val="tx1"/>
        </a:solidFill>
        <a:latin typeface="Calibri" charset="0"/>
        <a:ea typeface="ＭＳ Ｐゴシック" charset="0"/>
        <a:cs typeface="ＭＳ Ｐゴシック" charset="0"/>
      </a:defRPr>
    </a:lvl7pPr>
    <a:lvl8pPr marL="3200033" algn="l" defTabSz="457148" rtl="0" eaLnBrk="1" latinLnBrk="0" hangingPunct="1">
      <a:defRPr sz="8630" kern="1200">
        <a:solidFill>
          <a:schemeClr val="tx1"/>
        </a:solidFill>
        <a:latin typeface="Calibri" charset="0"/>
        <a:ea typeface="ＭＳ Ｐゴシック" charset="0"/>
        <a:cs typeface="ＭＳ Ｐゴシック" charset="0"/>
      </a:defRPr>
    </a:lvl8pPr>
    <a:lvl9pPr marL="3657181" algn="l" defTabSz="457148" rtl="0" eaLnBrk="1" latinLnBrk="0" hangingPunct="1">
      <a:defRPr sz="8630"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userDrawn="1">
          <p15:clr>
            <a:srgbClr val="A4A3A4"/>
          </p15:clr>
        </p15:guide>
        <p15:guide id="2" pos="1382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660"/>
    <a:srgbClr val="0F1B3B"/>
    <a:srgbClr val="0E0F33"/>
    <a:srgbClr val="F2EB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90" autoAdjust="0"/>
    <p:restoredTop sz="91512" autoAdjust="0"/>
  </p:normalViewPr>
  <p:slideViewPr>
    <p:cSldViewPr snapToGrid="0" snapToObjects="1">
      <p:cViewPr varScale="1">
        <p:scale>
          <a:sx n="15" d="100"/>
          <a:sy n="15" d="100"/>
        </p:scale>
        <p:origin x="780" y="112"/>
      </p:cViewPr>
      <p:guideLst>
        <p:guide orient="horz" pos="10368"/>
        <p:guide pos="1382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2194560" fontAlgn="auto">
              <a:spcBef>
                <a:spcPts val="0"/>
              </a:spcBef>
              <a:spcAft>
                <a:spcPts val="0"/>
              </a:spcAft>
              <a:defRPr sz="1200" smtClean="0">
                <a:latin typeface="+mn-lt"/>
                <a:ea typeface="+mn-ea"/>
                <a:cs typeface="+mn-cs"/>
              </a:defRPr>
            </a:lvl1pPr>
          </a:lstStyle>
          <a:p>
            <a:pPr>
              <a:defRPr/>
            </a:pPr>
            <a:fld id="{AB3BCA96-AA2C-0743-9CFE-8FE2649A7D4D}" type="datetimeFigureOut">
              <a:rPr lang="en-US"/>
              <a:pPr>
                <a:defRPr/>
              </a:pPr>
              <a:t>10/28/2021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2194560"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2194560" fontAlgn="auto">
              <a:spcBef>
                <a:spcPts val="0"/>
              </a:spcBef>
              <a:spcAft>
                <a:spcPts val="0"/>
              </a:spcAft>
              <a:defRPr sz="1200" smtClean="0">
                <a:latin typeface="+mn-lt"/>
                <a:ea typeface="+mn-ea"/>
                <a:cs typeface="+mn-cs"/>
              </a:defRPr>
            </a:lvl1pPr>
          </a:lstStyle>
          <a:p>
            <a:pPr>
              <a:defRPr/>
            </a:pPr>
            <a:fld id="{B60DC7FA-5E92-7F4A-8DB4-2367971C915D}" type="slidenum">
              <a:rPr lang="en-US"/>
              <a:pPr>
                <a:defRPr/>
              </a:pPr>
              <a:t>‹#›</a:t>
            </a:fld>
            <a:endParaRPr lang="en-US"/>
          </a:p>
        </p:txBody>
      </p:sp>
    </p:spTree>
    <p:extLst>
      <p:ext uri="{BB962C8B-B14F-4D97-AF65-F5344CB8AC3E}">
        <p14:creationId xmlns:p14="http://schemas.microsoft.com/office/powerpoint/2010/main" val="193246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DE0E2-86A7-4916-B723-754328BD2D1B}" type="datetimeFigureOut">
              <a:rPr lang="en-US" smtClean="0"/>
              <a:t>10/28/2021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8789F-EB83-4221-A7F4-CD9FF40A8F74}" type="slidenum">
              <a:rPr lang="en-US" smtClean="0"/>
              <a:t>‹#›</a:t>
            </a:fld>
            <a:endParaRPr lang="en-US"/>
          </a:p>
        </p:txBody>
      </p:sp>
    </p:spTree>
    <p:extLst>
      <p:ext uri="{BB962C8B-B14F-4D97-AF65-F5344CB8AC3E}">
        <p14:creationId xmlns:p14="http://schemas.microsoft.com/office/powerpoint/2010/main" val="46414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D8789F-EB83-4221-A7F4-CD9FF40A8F74}" type="slidenum">
              <a:rPr lang="en-US" smtClean="0"/>
              <a:t>1</a:t>
            </a:fld>
            <a:endParaRPr lang="en-US"/>
          </a:p>
        </p:txBody>
      </p:sp>
    </p:spTree>
    <p:extLst>
      <p:ext uri="{BB962C8B-B14F-4D97-AF65-F5344CB8AC3E}">
        <p14:creationId xmlns:p14="http://schemas.microsoft.com/office/powerpoint/2010/main" val="1101309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7068" y="3609701"/>
            <a:ext cx="37307520" cy="2219558"/>
          </a:xfrm>
          <a:prstGeom prst="rect">
            <a:avLst/>
          </a:prstGeom>
        </p:spPr>
        <p:txBody>
          <a:bodyPr lIns="417010" tIns="208505" rIns="417010" bIns="208505"/>
          <a:lstStyle>
            <a:lvl1pPr algn="l">
              <a:defRPr sz="12500" b="1" i="0">
                <a:solidFill>
                  <a:srgbClr val="F2EBCD"/>
                </a:solidFill>
                <a:latin typeface="Rockwell"/>
                <a:cs typeface="Rockwell"/>
              </a:defRPr>
            </a:lvl1pPr>
          </a:lstStyle>
          <a:p>
            <a:r>
              <a:rPr lang="en-US" dirty="0"/>
              <a:t>Click to edit Master title style</a:t>
            </a:r>
          </a:p>
        </p:txBody>
      </p:sp>
      <p:sp>
        <p:nvSpPr>
          <p:cNvPr id="3" name="Subtitle 2"/>
          <p:cNvSpPr>
            <a:spLocks noGrp="1"/>
          </p:cNvSpPr>
          <p:nvPr>
            <p:ph type="subTitle" idx="1"/>
          </p:nvPr>
        </p:nvSpPr>
        <p:spPr>
          <a:xfrm>
            <a:off x="1555648" y="6631480"/>
            <a:ext cx="30723840" cy="2554559"/>
          </a:xfrm>
          <a:prstGeom prst="rect">
            <a:avLst/>
          </a:prstGeom>
        </p:spPr>
        <p:txBody>
          <a:bodyPr lIns="417010" tIns="208505" rIns="417010" bIns="208505"/>
          <a:lstStyle>
            <a:lvl1pPr marL="0" indent="0" algn="l">
              <a:buNone/>
              <a:defRPr sz="7000" b="0" i="0">
                <a:solidFill>
                  <a:srgbClr val="F2EBCD"/>
                </a:solidFill>
                <a:latin typeface="Rockwell"/>
                <a:cs typeface="Rockwell"/>
              </a:defRPr>
            </a:lvl1pPr>
            <a:lvl2pPr marL="2085051" indent="0" algn="ctr">
              <a:buNone/>
              <a:defRPr>
                <a:solidFill>
                  <a:schemeClr val="tx1">
                    <a:tint val="75000"/>
                  </a:schemeClr>
                </a:solidFill>
              </a:defRPr>
            </a:lvl2pPr>
            <a:lvl3pPr marL="4170103" indent="0" algn="ctr">
              <a:buNone/>
              <a:defRPr>
                <a:solidFill>
                  <a:schemeClr val="tx1">
                    <a:tint val="75000"/>
                  </a:schemeClr>
                </a:solidFill>
              </a:defRPr>
            </a:lvl3pPr>
            <a:lvl4pPr marL="6255154" indent="0" algn="ctr">
              <a:buNone/>
              <a:defRPr>
                <a:solidFill>
                  <a:schemeClr val="tx1">
                    <a:tint val="75000"/>
                  </a:schemeClr>
                </a:solidFill>
              </a:defRPr>
            </a:lvl4pPr>
            <a:lvl5pPr marL="8340206" indent="0" algn="ctr">
              <a:buNone/>
              <a:defRPr>
                <a:solidFill>
                  <a:schemeClr val="tx1">
                    <a:tint val="75000"/>
                  </a:schemeClr>
                </a:solidFill>
              </a:defRPr>
            </a:lvl5pPr>
            <a:lvl6pPr marL="10425257" indent="0" algn="ctr">
              <a:buNone/>
              <a:defRPr>
                <a:solidFill>
                  <a:schemeClr val="tx1">
                    <a:tint val="75000"/>
                  </a:schemeClr>
                </a:solidFill>
              </a:defRPr>
            </a:lvl6pPr>
            <a:lvl7pPr marL="12510309" indent="0" algn="ctr">
              <a:buNone/>
              <a:defRPr>
                <a:solidFill>
                  <a:schemeClr val="tx1">
                    <a:tint val="75000"/>
                  </a:schemeClr>
                </a:solidFill>
              </a:defRPr>
            </a:lvl7pPr>
            <a:lvl8pPr marL="14595360" indent="0" algn="ctr">
              <a:buNone/>
              <a:defRPr>
                <a:solidFill>
                  <a:schemeClr val="tx1">
                    <a:tint val="75000"/>
                  </a:schemeClr>
                </a:solidFill>
              </a:defRPr>
            </a:lvl8pPr>
            <a:lvl9pPr marL="16680412"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12671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1" y="3669362"/>
            <a:ext cx="43891200" cy="3598797"/>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sp>
        <p:nvSpPr>
          <p:cNvPr id="6" name="Rectangle 5"/>
          <p:cNvSpPr/>
          <p:nvPr userDrawn="1"/>
        </p:nvSpPr>
        <p:spPr>
          <a:xfrm>
            <a:off x="-79373" y="32106908"/>
            <a:ext cx="44259203" cy="811493"/>
          </a:xfrm>
          <a:prstGeom prst="rect">
            <a:avLst/>
          </a:prstGeom>
          <a:solidFill>
            <a:srgbClr val="0F1B3B"/>
          </a:solidFill>
          <a:ln>
            <a:noFill/>
          </a:ln>
        </p:spPr>
        <p:style>
          <a:lnRef idx="1">
            <a:schemeClr val="accent1"/>
          </a:lnRef>
          <a:fillRef idx="3">
            <a:schemeClr val="accent1"/>
          </a:fillRef>
          <a:effectRef idx="2">
            <a:schemeClr val="accent1"/>
          </a:effectRef>
          <a:fontRef idx="minor">
            <a:schemeClr val="lt1"/>
          </a:fontRef>
        </p:style>
        <p:txBody>
          <a:bodyPr lIns="86877" tIns="43439" rIns="86877" bIns="43439" rtlCol="0" anchor="ctr"/>
          <a:lstStyle/>
          <a:p>
            <a:pPr algn="ctr"/>
            <a:endParaRPr lang="en-US" sz="863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0" y="871329"/>
            <a:ext cx="12131040" cy="2280636"/>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200491" y="545344"/>
            <a:ext cx="2893897" cy="297158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2084448" rtl="0" eaLnBrk="1" fontAlgn="base" hangingPunct="1">
        <a:spcBef>
          <a:spcPct val="0"/>
        </a:spcBef>
        <a:spcAft>
          <a:spcPct val="0"/>
        </a:spcAft>
        <a:defRPr sz="20000" kern="1200">
          <a:solidFill>
            <a:schemeClr val="tx1"/>
          </a:solidFill>
          <a:latin typeface="+mj-lt"/>
          <a:ea typeface="ＭＳ Ｐゴシック" charset="0"/>
          <a:cs typeface="ＭＳ Ｐゴシック" charset="0"/>
        </a:defRPr>
      </a:lvl1pPr>
      <a:lvl2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2pPr>
      <a:lvl3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3pPr>
      <a:lvl4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4pPr>
      <a:lvl5pPr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5pPr>
      <a:lvl6pPr marL="434386"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6pPr>
      <a:lvl7pPr marL="868771"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7pPr>
      <a:lvl8pPr marL="1303157"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8pPr>
      <a:lvl9pPr marL="1737543" algn="ctr" defTabSz="2084448" rtl="0" eaLnBrk="1" fontAlgn="base" hangingPunct="1">
        <a:spcBef>
          <a:spcPct val="0"/>
        </a:spcBef>
        <a:spcAft>
          <a:spcPct val="0"/>
        </a:spcAft>
        <a:defRPr sz="20000">
          <a:solidFill>
            <a:schemeClr val="tx1"/>
          </a:solidFill>
          <a:latin typeface="Calibri" charset="0"/>
          <a:ea typeface="ＭＳ Ｐゴシック" charset="0"/>
          <a:cs typeface="ＭＳ Ｐゴシック" charset="0"/>
        </a:defRPr>
      </a:lvl9pPr>
    </p:titleStyle>
    <p:bodyStyle>
      <a:lvl1pPr marL="1562582" indent="-1562582" algn="l" defTabSz="2084448" rtl="0" eaLnBrk="1" fontAlgn="base" hangingPunct="1">
        <a:spcBef>
          <a:spcPct val="20000"/>
        </a:spcBef>
        <a:spcAft>
          <a:spcPct val="0"/>
        </a:spcAft>
        <a:buFont typeface="Arial" charset="0"/>
        <a:buChar char="•"/>
        <a:defRPr sz="14600" kern="1200">
          <a:solidFill>
            <a:schemeClr val="tx1"/>
          </a:solidFill>
          <a:latin typeface="+mn-lt"/>
          <a:ea typeface="ＭＳ Ｐゴシック" charset="0"/>
          <a:cs typeface="ＭＳ Ｐゴシック" charset="0"/>
        </a:defRPr>
      </a:lvl1pPr>
      <a:lvl2pPr marL="3387605" indent="-1303157" algn="l" defTabSz="2084448" rtl="0" eaLnBrk="1" fontAlgn="base" hangingPunct="1">
        <a:spcBef>
          <a:spcPct val="20000"/>
        </a:spcBef>
        <a:spcAft>
          <a:spcPct val="0"/>
        </a:spcAft>
        <a:buFont typeface="Arial" charset="0"/>
        <a:buChar char="–"/>
        <a:defRPr sz="12700" kern="1200">
          <a:solidFill>
            <a:schemeClr val="tx1"/>
          </a:solidFill>
          <a:latin typeface="+mn-lt"/>
          <a:ea typeface="ＭＳ Ｐゴシック" charset="0"/>
          <a:cs typeface="+mn-cs"/>
        </a:defRPr>
      </a:lvl2pPr>
      <a:lvl3pPr marL="5212629" indent="-1042225" algn="l" defTabSz="2084448" rtl="0" eaLnBrk="1" fontAlgn="base" hangingPunct="1">
        <a:spcBef>
          <a:spcPct val="20000"/>
        </a:spcBef>
        <a:spcAft>
          <a:spcPct val="0"/>
        </a:spcAft>
        <a:buFont typeface="Arial" charset="0"/>
        <a:buChar char="•"/>
        <a:defRPr sz="10900" kern="1200">
          <a:solidFill>
            <a:schemeClr val="tx1"/>
          </a:solidFill>
          <a:latin typeface="+mn-lt"/>
          <a:ea typeface="ＭＳ Ｐゴシック" charset="0"/>
          <a:cs typeface="+mn-cs"/>
        </a:defRPr>
      </a:lvl3pPr>
      <a:lvl4pPr marL="7297077"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4pPr>
      <a:lvl5pPr marL="9381525" indent="-1042225" algn="l" defTabSz="2084448" rtl="0" eaLnBrk="1" fontAlgn="base" hangingPunct="1">
        <a:spcBef>
          <a:spcPct val="20000"/>
        </a:spcBef>
        <a:spcAft>
          <a:spcPct val="0"/>
        </a:spcAft>
        <a:buFont typeface="Arial" charset="0"/>
        <a:buChar char="»"/>
        <a:defRPr sz="9100" kern="1200">
          <a:solidFill>
            <a:schemeClr val="tx1"/>
          </a:solidFill>
          <a:latin typeface="+mn-lt"/>
          <a:ea typeface="ＭＳ Ｐゴシック" charset="0"/>
          <a:cs typeface="+mn-cs"/>
        </a:defRPr>
      </a:lvl5pPr>
      <a:lvl6pPr marL="11467783" indent="-1042526" algn="l" defTabSz="2085051" rtl="0" eaLnBrk="1" latinLnBrk="0" hangingPunct="1">
        <a:spcBef>
          <a:spcPct val="20000"/>
        </a:spcBef>
        <a:buFont typeface="Arial"/>
        <a:buChar char="•"/>
        <a:defRPr sz="9100" kern="1200">
          <a:solidFill>
            <a:schemeClr val="tx1"/>
          </a:solidFill>
          <a:latin typeface="+mn-lt"/>
          <a:ea typeface="+mn-ea"/>
          <a:cs typeface="+mn-cs"/>
        </a:defRPr>
      </a:lvl6pPr>
      <a:lvl7pPr marL="13552834" indent="-1042526" algn="l" defTabSz="2085051" rtl="0" eaLnBrk="1" latinLnBrk="0" hangingPunct="1">
        <a:spcBef>
          <a:spcPct val="20000"/>
        </a:spcBef>
        <a:buFont typeface="Arial"/>
        <a:buChar char="•"/>
        <a:defRPr sz="9100" kern="1200">
          <a:solidFill>
            <a:schemeClr val="tx1"/>
          </a:solidFill>
          <a:latin typeface="+mn-lt"/>
          <a:ea typeface="+mn-ea"/>
          <a:cs typeface="+mn-cs"/>
        </a:defRPr>
      </a:lvl7pPr>
      <a:lvl8pPr marL="15637886" indent="-1042526" algn="l" defTabSz="2085051" rtl="0" eaLnBrk="1" latinLnBrk="0" hangingPunct="1">
        <a:spcBef>
          <a:spcPct val="20000"/>
        </a:spcBef>
        <a:buFont typeface="Arial"/>
        <a:buChar char="•"/>
        <a:defRPr sz="9100" kern="1200">
          <a:solidFill>
            <a:schemeClr val="tx1"/>
          </a:solidFill>
          <a:latin typeface="+mn-lt"/>
          <a:ea typeface="+mn-ea"/>
          <a:cs typeface="+mn-cs"/>
        </a:defRPr>
      </a:lvl8pPr>
      <a:lvl9pPr marL="17722937" indent="-1042526" algn="l" defTabSz="20850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5051" rtl="0" eaLnBrk="1" latinLnBrk="0" hangingPunct="1">
        <a:defRPr sz="8200" kern="1200">
          <a:solidFill>
            <a:schemeClr val="tx1"/>
          </a:solidFill>
          <a:latin typeface="+mn-lt"/>
          <a:ea typeface="+mn-ea"/>
          <a:cs typeface="+mn-cs"/>
        </a:defRPr>
      </a:lvl1pPr>
      <a:lvl2pPr marL="2085051" algn="l" defTabSz="2085051" rtl="0" eaLnBrk="1" latinLnBrk="0" hangingPunct="1">
        <a:defRPr sz="8200" kern="1200">
          <a:solidFill>
            <a:schemeClr val="tx1"/>
          </a:solidFill>
          <a:latin typeface="+mn-lt"/>
          <a:ea typeface="+mn-ea"/>
          <a:cs typeface="+mn-cs"/>
        </a:defRPr>
      </a:lvl2pPr>
      <a:lvl3pPr marL="4170103" algn="l" defTabSz="2085051" rtl="0" eaLnBrk="1" latinLnBrk="0" hangingPunct="1">
        <a:defRPr sz="8200" kern="1200">
          <a:solidFill>
            <a:schemeClr val="tx1"/>
          </a:solidFill>
          <a:latin typeface="+mn-lt"/>
          <a:ea typeface="+mn-ea"/>
          <a:cs typeface="+mn-cs"/>
        </a:defRPr>
      </a:lvl3pPr>
      <a:lvl4pPr marL="6255154" algn="l" defTabSz="2085051" rtl="0" eaLnBrk="1" latinLnBrk="0" hangingPunct="1">
        <a:defRPr sz="8200" kern="1200">
          <a:solidFill>
            <a:schemeClr val="tx1"/>
          </a:solidFill>
          <a:latin typeface="+mn-lt"/>
          <a:ea typeface="+mn-ea"/>
          <a:cs typeface="+mn-cs"/>
        </a:defRPr>
      </a:lvl4pPr>
      <a:lvl5pPr marL="8340206" algn="l" defTabSz="2085051" rtl="0" eaLnBrk="1" latinLnBrk="0" hangingPunct="1">
        <a:defRPr sz="8200" kern="1200">
          <a:solidFill>
            <a:schemeClr val="tx1"/>
          </a:solidFill>
          <a:latin typeface="+mn-lt"/>
          <a:ea typeface="+mn-ea"/>
          <a:cs typeface="+mn-cs"/>
        </a:defRPr>
      </a:lvl5pPr>
      <a:lvl6pPr marL="10425257" algn="l" defTabSz="2085051" rtl="0" eaLnBrk="1" latinLnBrk="0" hangingPunct="1">
        <a:defRPr sz="8200" kern="1200">
          <a:solidFill>
            <a:schemeClr val="tx1"/>
          </a:solidFill>
          <a:latin typeface="+mn-lt"/>
          <a:ea typeface="+mn-ea"/>
          <a:cs typeface="+mn-cs"/>
        </a:defRPr>
      </a:lvl6pPr>
      <a:lvl7pPr marL="12510309" algn="l" defTabSz="2085051" rtl="0" eaLnBrk="1" latinLnBrk="0" hangingPunct="1">
        <a:defRPr sz="8200" kern="1200">
          <a:solidFill>
            <a:schemeClr val="tx1"/>
          </a:solidFill>
          <a:latin typeface="+mn-lt"/>
          <a:ea typeface="+mn-ea"/>
          <a:cs typeface="+mn-cs"/>
        </a:defRPr>
      </a:lvl7pPr>
      <a:lvl8pPr marL="14595360" algn="l" defTabSz="2085051" rtl="0" eaLnBrk="1" latinLnBrk="0" hangingPunct="1">
        <a:defRPr sz="8200" kern="1200">
          <a:solidFill>
            <a:schemeClr val="tx1"/>
          </a:solidFill>
          <a:latin typeface="+mn-lt"/>
          <a:ea typeface="+mn-ea"/>
          <a:cs typeface="+mn-cs"/>
        </a:defRPr>
      </a:lvl8pPr>
      <a:lvl9pPr marL="16680412" algn="l" defTabSz="20850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tiff"/><Relationship Id="rId2" Type="http://schemas.openxmlformats.org/officeDocument/2006/relationships/notesSlide" Target="../notesSlides/notesSlide1.xml"/><Relationship Id="rId16" Type="http://schemas.openxmlformats.org/officeDocument/2006/relationships/image" Target="../media/image16.tif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tiff"/><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020A78AA-4F14-4E94-B55B-8A2ACBB4EC12}"/>
              </a:ext>
            </a:extLst>
          </p:cNvPr>
          <p:cNvPicPr>
            <a:picLocks noChangeAspect="1"/>
          </p:cNvPicPr>
          <p:nvPr/>
        </p:nvPicPr>
        <p:blipFill>
          <a:blip r:embed="rId3"/>
          <a:stretch>
            <a:fillRect/>
          </a:stretch>
        </p:blipFill>
        <p:spPr>
          <a:xfrm>
            <a:off x="1445143" y="18530480"/>
            <a:ext cx="10639837" cy="9659921"/>
          </a:xfrm>
          <a:prstGeom prst="rect">
            <a:avLst/>
          </a:prstGeom>
        </p:spPr>
      </p:pic>
      <p:pic>
        <p:nvPicPr>
          <p:cNvPr id="14" name="Picture 13">
            <a:extLst>
              <a:ext uri="{FF2B5EF4-FFF2-40B4-BE49-F238E27FC236}">
                <a16:creationId xmlns:a16="http://schemas.microsoft.com/office/drawing/2014/main" id="{BE91C31F-06F3-40A0-BB2A-1B22716B39F6}"/>
              </a:ext>
            </a:extLst>
          </p:cNvPr>
          <p:cNvPicPr>
            <a:picLocks noChangeAspect="1"/>
          </p:cNvPicPr>
          <p:nvPr/>
        </p:nvPicPr>
        <p:blipFill>
          <a:blip r:embed="rId4"/>
          <a:stretch>
            <a:fillRect/>
          </a:stretch>
        </p:blipFill>
        <p:spPr>
          <a:xfrm>
            <a:off x="14556929" y="23023539"/>
            <a:ext cx="4102221" cy="6014963"/>
          </a:xfrm>
          <a:prstGeom prst="rect">
            <a:avLst/>
          </a:prstGeom>
        </p:spPr>
      </p:pic>
      <p:pic>
        <p:nvPicPr>
          <p:cNvPr id="33" name="Picture 32" descr="Chart, surface chart&#10;&#10;Description automatically generated">
            <a:extLst>
              <a:ext uri="{FF2B5EF4-FFF2-40B4-BE49-F238E27FC236}">
                <a16:creationId xmlns:a16="http://schemas.microsoft.com/office/drawing/2014/main" id="{3E37AD10-FF1A-4A74-8C6F-50C447ABCFE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29145" y="22947389"/>
            <a:ext cx="4542971" cy="3679386"/>
          </a:xfrm>
          <a:prstGeom prst="rect">
            <a:avLst/>
          </a:prstGeom>
          <a:noFill/>
          <a:ln>
            <a:noFill/>
          </a:ln>
        </p:spPr>
      </p:pic>
      <p:sp>
        <p:nvSpPr>
          <p:cNvPr id="2049" name="Title 1"/>
          <p:cNvSpPr>
            <a:spLocks noGrp="1"/>
          </p:cNvSpPr>
          <p:nvPr>
            <p:ph type="ctrTitle"/>
          </p:nvPr>
        </p:nvSpPr>
        <p:spPr bwMode="auto">
          <a:xfrm>
            <a:off x="0" y="3768247"/>
            <a:ext cx="43891200" cy="20343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en-US" sz="10500" i="1" dirty="0">
                <a:solidFill>
                  <a:schemeClr val="bg1"/>
                </a:solidFill>
                <a:latin typeface="Arial"/>
                <a:cs typeface="Arial"/>
              </a:rPr>
              <a:t>Modeling Bridge Debris Accumulation Dimensions and Scour</a:t>
            </a:r>
          </a:p>
        </p:txBody>
      </p:sp>
      <p:sp>
        <p:nvSpPr>
          <p:cNvPr id="2050" name="Subtitle 2"/>
          <p:cNvSpPr>
            <a:spLocks noGrp="1"/>
          </p:cNvSpPr>
          <p:nvPr>
            <p:ph type="subTitle" idx="1"/>
          </p:nvPr>
        </p:nvSpPr>
        <p:spPr bwMode="auto">
          <a:xfrm>
            <a:off x="0" y="5790128"/>
            <a:ext cx="43891200" cy="23414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numCol="1" anchor="t" anchorCtr="0" compatLnSpc="1">
            <a:prstTxWarp prst="textNoShape">
              <a:avLst/>
            </a:prstTxWarp>
          </a:bodyPr>
          <a:lstStyle/>
          <a:p>
            <a:r>
              <a:rPr lang="en-US" sz="5000" dirty="0">
                <a:solidFill>
                  <a:schemeClr val="bg1"/>
                </a:solidFill>
                <a:latin typeface="Arial"/>
                <a:cs typeface="Arial"/>
              </a:rPr>
              <a:t>William Hughes</a:t>
            </a:r>
            <a:r>
              <a:rPr lang="en-US" sz="5000" baseline="30000" dirty="0">
                <a:solidFill>
                  <a:schemeClr val="bg1"/>
                </a:solidFill>
                <a:latin typeface="Arial"/>
                <a:cs typeface="Arial"/>
              </a:rPr>
              <a:t>1</a:t>
            </a:r>
            <a:r>
              <a:rPr lang="en-US" sz="5000" dirty="0">
                <a:solidFill>
                  <a:schemeClr val="bg1"/>
                </a:solidFill>
                <a:latin typeface="Arial"/>
                <a:cs typeface="Arial"/>
              </a:rPr>
              <a:t> and Qin Lu</a:t>
            </a:r>
            <a:r>
              <a:rPr lang="en-US" sz="5000" baseline="30000" dirty="0">
                <a:solidFill>
                  <a:schemeClr val="bg1"/>
                </a:solidFill>
                <a:latin typeface="Arial"/>
                <a:cs typeface="Arial"/>
              </a:rPr>
              <a:t>2</a:t>
            </a:r>
            <a:r>
              <a:rPr lang="en-US" sz="5000" dirty="0">
                <a:solidFill>
                  <a:schemeClr val="bg1"/>
                </a:solidFill>
                <a:latin typeface="Arial"/>
                <a:cs typeface="Arial"/>
              </a:rPr>
              <a:t>,  Dept. of Civil and Environmental Engineering, University of Connecticut,  Advisors: Dr. Wei Zhang</a:t>
            </a:r>
            <a:r>
              <a:rPr lang="en-US" sz="5000" baseline="30000" dirty="0">
                <a:solidFill>
                  <a:schemeClr val="bg1"/>
                </a:solidFill>
                <a:latin typeface="Arial"/>
                <a:cs typeface="Arial"/>
              </a:rPr>
              <a:t>3</a:t>
            </a:r>
            <a:r>
              <a:rPr lang="en-US" sz="5000" dirty="0">
                <a:solidFill>
                  <a:schemeClr val="bg1"/>
                </a:solidFill>
                <a:latin typeface="Arial"/>
                <a:cs typeface="Arial"/>
              </a:rPr>
              <a:t>; Dr. Ramesh Malla</a:t>
            </a:r>
            <a:r>
              <a:rPr lang="en-US" sz="5000" baseline="30000" dirty="0">
                <a:solidFill>
                  <a:schemeClr val="bg1"/>
                </a:solidFill>
                <a:latin typeface="Arial"/>
                <a:cs typeface="Arial"/>
              </a:rPr>
              <a:t>4</a:t>
            </a:r>
          </a:p>
        </p:txBody>
      </p:sp>
      <p:sp>
        <p:nvSpPr>
          <p:cNvPr id="10" name="TextBox 9"/>
          <p:cNvSpPr txBox="1"/>
          <p:nvPr/>
        </p:nvSpPr>
        <p:spPr>
          <a:xfrm>
            <a:off x="34144394" y="30979833"/>
            <a:ext cx="8290443" cy="534002"/>
          </a:xfrm>
          <a:prstGeom prst="rect">
            <a:avLst/>
          </a:prstGeom>
          <a:noFill/>
        </p:spPr>
        <p:txBody>
          <a:bodyPr lIns="86877" tIns="43439" rIns="86877" bIns="43439">
            <a:spAutoFit/>
          </a:bodyPr>
          <a:lstStyle/>
          <a:p>
            <a:pPr algn="r" defTabSz="2085051" fontAlgn="auto">
              <a:spcBef>
                <a:spcPts val="0"/>
              </a:spcBef>
              <a:spcAft>
                <a:spcPts val="0"/>
              </a:spcAft>
              <a:defRPr/>
            </a:pPr>
            <a:r>
              <a:rPr lang="en-US" sz="2900" dirty="0">
                <a:solidFill>
                  <a:srgbClr val="0F1B3B"/>
                </a:solidFill>
                <a:latin typeface="Arial"/>
                <a:cs typeface="Arial"/>
              </a:rPr>
              <a:t>November 2021 – </a:t>
            </a:r>
            <a:r>
              <a:rPr lang="en-US" sz="2900" dirty="0">
                <a:solidFill>
                  <a:srgbClr val="0F1B3B"/>
                </a:solidFill>
                <a:latin typeface="Arial"/>
                <a:ea typeface="+mn-ea"/>
                <a:cs typeface="Arial"/>
              </a:rPr>
              <a:t>www.tidc-utc.org</a:t>
            </a:r>
          </a:p>
        </p:txBody>
      </p:sp>
      <p:sp>
        <p:nvSpPr>
          <p:cNvPr id="2054" name="TextBox 11"/>
          <p:cNvSpPr txBox="1">
            <a:spLocks noChangeArrowheads="1"/>
          </p:cNvSpPr>
          <p:nvPr/>
        </p:nvSpPr>
        <p:spPr bwMode="auto">
          <a:xfrm>
            <a:off x="489860" y="13906958"/>
            <a:ext cx="12972334" cy="4181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Introduction/Objective</a:t>
            </a:r>
          </a:p>
          <a:p>
            <a:pPr marL="571500" indent="-571500">
              <a:buFont typeface="Arial" panose="020B0604020202020204" pitchFamily="34" charset="0"/>
              <a:buChar char="•"/>
            </a:pPr>
            <a:r>
              <a:rPr lang="en-US" sz="3000" b="1" dirty="0">
                <a:solidFill>
                  <a:srgbClr val="0F1B3B"/>
                </a:solidFill>
                <a:latin typeface="Arial"/>
                <a:cs typeface="Arial"/>
              </a:rPr>
              <a:t>Large woody debris </a:t>
            </a:r>
            <a:r>
              <a:rPr lang="en-US" sz="3000" dirty="0">
                <a:solidFill>
                  <a:srgbClr val="0F1B3B"/>
                </a:solidFill>
                <a:latin typeface="Arial"/>
                <a:cs typeface="Arial"/>
              </a:rPr>
              <a:t>(LWD) accumulations near bridges result in </a:t>
            </a:r>
            <a:r>
              <a:rPr lang="en-US" sz="3000" b="1" dirty="0">
                <a:solidFill>
                  <a:srgbClr val="0F1B3B"/>
                </a:solidFill>
                <a:latin typeface="Arial"/>
                <a:cs typeface="Arial"/>
              </a:rPr>
              <a:t>increased scour</a:t>
            </a:r>
            <a:r>
              <a:rPr lang="en-US" sz="3000" dirty="0">
                <a:solidFill>
                  <a:srgbClr val="0F1B3B"/>
                </a:solidFill>
                <a:latin typeface="Arial"/>
                <a:cs typeface="Arial"/>
              </a:rPr>
              <a:t>, the leading cause of </a:t>
            </a:r>
            <a:r>
              <a:rPr lang="en-US" sz="3000" b="1" dirty="0">
                <a:solidFill>
                  <a:srgbClr val="0F1B3B"/>
                </a:solidFill>
                <a:latin typeface="Arial"/>
                <a:cs typeface="Arial"/>
              </a:rPr>
              <a:t>bridge failures</a:t>
            </a:r>
          </a:p>
          <a:p>
            <a:pPr marL="571500" indent="-571500">
              <a:buFont typeface="Arial" panose="020B0604020202020204" pitchFamily="34" charset="0"/>
              <a:buChar char="•"/>
            </a:pPr>
            <a:r>
              <a:rPr lang="en-US" sz="3000" dirty="0">
                <a:solidFill>
                  <a:srgbClr val="0F1B3B"/>
                </a:solidFill>
                <a:latin typeface="Arial"/>
                <a:cs typeface="Arial"/>
              </a:rPr>
              <a:t>Existing predictive models do not account for the </a:t>
            </a:r>
            <a:r>
              <a:rPr lang="en-US" sz="3000" b="1" dirty="0">
                <a:solidFill>
                  <a:srgbClr val="0F1B3B"/>
                </a:solidFill>
                <a:latin typeface="Arial"/>
                <a:cs typeface="Arial"/>
              </a:rPr>
              <a:t>local stream and vegetation characteristics</a:t>
            </a:r>
          </a:p>
          <a:p>
            <a:pPr marL="571500" indent="-571500">
              <a:buFont typeface="Arial" panose="020B0604020202020204" pitchFamily="34" charset="0"/>
              <a:buChar char="•"/>
            </a:pPr>
            <a:r>
              <a:rPr lang="en-US" sz="3000" b="1" dirty="0">
                <a:solidFill>
                  <a:srgbClr val="0F1B3B"/>
                </a:solidFill>
                <a:latin typeface="Arial"/>
                <a:cs typeface="Arial"/>
              </a:rPr>
              <a:t>Objective: </a:t>
            </a:r>
            <a:r>
              <a:rPr lang="en-US" sz="3000" dirty="0">
                <a:solidFill>
                  <a:srgbClr val="0F1B3B"/>
                </a:solidFill>
                <a:latin typeface="Arial"/>
                <a:cs typeface="Arial"/>
              </a:rPr>
              <a:t>develop holistic, site-specific model for prediction of bridge debris accumulations and scour</a:t>
            </a:r>
            <a:endParaRPr lang="en-US" sz="3000" dirty="0">
              <a:solidFill>
                <a:srgbClr val="0F1B3B"/>
              </a:solidFill>
              <a:latin typeface="Rockwell" charset="0"/>
              <a:cs typeface="Rockwell" charset="0"/>
            </a:endParaRPr>
          </a:p>
        </p:txBody>
      </p:sp>
      <p:sp>
        <p:nvSpPr>
          <p:cNvPr id="13" name="Rectangle 12"/>
          <p:cNvSpPr/>
          <p:nvPr/>
        </p:nvSpPr>
        <p:spPr>
          <a:xfrm>
            <a:off x="1306967" y="18530480"/>
            <a:ext cx="11117496" cy="9659921"/>
          </a:xfrm>
          <a:prstGeom prst="rect">
            <a:avLst/>
          </a:prstGeom>
          <a:noFill/>
          <a:ln>
            <a:solidFill>
              <a:srgbClr val="0F1B3B"/>
            </a:solidFill>
          </a:ln>
        </p:spPr>
        <p:style>
          <a:lnRef idx="1">
            <a:schemeClr val="accent1"/>
          </a:lnRef>
          <a:fillRef idx="3">
            <a:schemeClr val="accent1"/>
          </a:fillRef>
          <a:effectRef idx="2">
            <a:schemeClr val="accent1"/>
          </a:effectRef>
          <a:fontRef idx="minor">
            <a:schemeClr val="lt1"/>
          </a:fontRef>
        </p:style>
        <p:txBody>
          <a:bodyPr lIns="86877" tIns="43439" rIns="86877" bIns="43439" anchor="ctr"/>
          <a:lstStyle/>
          <a:p>
            <a:pPr algn="ctr" defTabSz="2085051" fontAlgn="auto">
              <a:spcBef>
                <a:spcPts val="0"/>
              </a:spcBef>
              <a:spcAft>
                <a:spcPts val="0"/>
              </a:spcAft>
              <a:defRPr/>
            </a:pPr>
            <a:endParaRPr lang="en-US"/>
          </a:p>
        </p:txBody>
      </p:sp>
      <p:sp>
        <p:nvSpPr>
          <p:cNvPr id="2056" name="Rectangle 13"/>
          <p:cNvSpPr>
            <a:spLocks noChangeArrowheads="1"/>
          </p:cNvSpPr>
          <p:nvPr/>
        </p:nvSpPr>
        <p:spPr bwMode="auto">
          <a:xfrm>
            <a:off x="1306967" y="28287900"/>
            <a:ext cx="11877549" cy="610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p>
            <a:r>
              <a:rPr lang="en-US" sz="3400" dirty="0">
                <a:solidFill>
                  <a:srgbClr val="0F1B3B"/>
                </a:solidFill>
                <a:latin typeface="Arial"/>
                <a:cs typeface="Arial"/>
              </a:rPr>
              <a:t>Fig. 1. Proposed model framework</a:t>
            </a:r>
          </a:p>
        </p:txBody>
      </p:sp>
      <p:sp>
        <p:nvSpPr>
          <p:cNvPr id="15" name="Rectangle 14"/>
          <p:cNvSpPr/>
          <p:nvPr/>
        </p:nvSpPr>
        <p:spPr>
          <a:xfrm>
            <a:off x="30043223" y="12620976"/>
            <a:ext cx="13358118" cy="5852889"/>
          </a:xfrm>
          <a:prstGeom prst="rect">
            <a:avLst/>
          </a:prstGeom>
          <a:noFill/>
          <a:ln>
            <a:solidFill>
              <a:srgbClr val="0F1B3B"/>
            </a:solidFill>
          </a:ln>
        </p:spPr>
        <p:style>
          <a:lnRef idx="1">
            <a:schemeClr val="accent1"/>
          </a:lnRef>
          <a:fillRef idx="3">
            <a:schemeClr val="accent1"/>
          </a:fillRef>
          <a:effectRef idx="2">
            <a:schemeClr val="accent1"/>
          </a:effectRef>
          <a:fontRef idx="minor">
            <a:schemeClr val="lt1"/>
          </a:fontRef>
        </p:style>
        <p:txBody>
          <a:bodyPr lIns="86877" tIns="43439" rIns="86877" bIns="43439" anchor="ctr"/>
          <a:lstStyle/>
          <a:p>
            <a:pPr algn="ctr" defTabSz="2085051" fontAlgn="auto">
              <a:spcBef>
                <a:spcPts val="0"/>
              </a:spcBef>
              <a:spcAft>
                <a:spcPts val="0"/>
              </a:spcAft>
              <a:defRPr/>
            </a:pPr>
            <a:endParaRPr lang="en-US"/>
          </a:p>
        </p:txBody>
      </p:sp>
      <p:sp>
        <p:nvSpPr>
          <p:cNvPr id="2058" name="Rectangle 15"/>
          <p:cNvSpPr>
            <a:spLocks noChangeArrowheads="1"/>
          </p:cNvSpPr>
          <p:nvPr/>
        </p:nvSpPr>
        <p:spPr bwMode="auto">
          <a:xfrm>
            <a:off x="29640856" y="18513646"/>
            <a:ext cx="14410353" cy="610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p>
            <a:pPr algn="ctr"/>
            <a:r>
              <a:rPr lang="en-US" sz="3400" dirty="0">
                <a:solidFill>
                  <a:srgbClr val="0F1B3B"/>
                </a:solidFill>
                <a:latin typeface="Arial"/>
                <a:cs typeface="Arial"/>
              </a:rPr>
              <a:t>Fig. 6. Depth (ft., left) and velocity (ft/s, right) under Hurricane Irene </a:t>
            </a:r>
          </a:p>
        </p:txBody>
      </p:sp>
      <p:sp>
        <p:nvSpPr>
          <p:cNvPr id="2060" name="TextBox 17"/>
          <p:cNvSpPr txBox="1">
            <a:spLocks noChangeArrowheads="1"/>
          </p:cNvSpPr>
          <p:nvPr/>
        </p:nvSpPr>
        <p:spPr bwMode="auto">
          <a:xfrm>
            <a:off x="29995278" y="7217018"/>
            <a:ext cx="13406063" cy="5104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Results &amp; Conclusions</a:t>
            </a:r>
            <a:endParaRPr lang="en-US" sz="3800" b="1" dirty="0">
              <a:solidFill>
                <a:srgbClr val="0F1B3B"/>
              </a:solidFill>
              <a:latin typeface="Arial"/>
              <a:cs typeface="Arial"/>
            </a:endParaRPr>
          </a:p>
          <a:p>
            <a:pPr marL="571500" indent="-571500">
              <a:buFont typeface="Arial" panose="020B0604020202020204" pitchFamily="34" charset="0"/>
              <a:buChar char="•"/>
            </a:pPr>
            <a:r>
              <a:rPr lang="en-US" sz="3000" dirty="0">
                <a:solidFill>
                  <a:srgbClr val="0F1B3B"/>
                </a:solidFill>
                <a:latin typeface="Arial"/>
                <a:cs typeface="Arial"/>
              </a:rPr>
              <a:t>River depth and velocity under Irene are presented (Fig. 6). In some areas, overtopping is observed.</a:t>
            </a:r>
          </a:p>
          <a:p>
            <a:pPr marL="571500" indent="-571500">
              <a:buFont typeface="Arial" panose="020B0604020202020204" pitchFamily="34" charset="0"/>
              <a:buChar char="•"/>
            </a:pPr>
            <a:r>
              <a:rPr lang="en-US" sz="3000" dirty="0">
                <a:solidFill>
                  <a:srgbClr val="0F1B3B"/>
                </a:solidFill>
                <a:latin typeface="Arial"/>
                <a:cs typeface="Arial"/>
              </a:rPr>
              <a:t>Scour depths under various debris and pier geometries are calculated based on [4] (Fig. 7). </a:t>
            </a:r>
          </a:p>
          <a:p>
            <a:pPr marL="571500" indent="-571500">
              <a:buFont typeface="Arial" panose="020B0604020202020204" pitchFamily="34" charset="0"/>
              <a:buChar char="•"/>
            </a:pPr>
            <a:r>
              <a:rPr lang="en-US" sz="3000" dirty="0">
                <a:solidFill>
                  <a:srgbClr val="0F1B3B"/>
                </a:solidFill>
                <a:latin typeface="Arial"/>
                <a:cs typeface="Arial"/>
              </a:rPr>
              <a:t>The </a:t>
            </a:r>
            <a:r>
              <a:rPr lang="en-US" sz="3000" b="1" dirty="0">
                <a:solidFill>
                  <a:srgbClr val="0F1B3B"/>
                </a:solidFill>
                <a:latin typeface="Arial"/>
                <a:cs typeface="Arial"/>
              </a:rPr>
              <a:t>debris geometry and size </a:t>
            </a:r>
            <a:r>
              <a:rPr lang="en-US" sz="3000" dirty="0">
                <a:solidFill>
                  <a:srgbClr val="0F1B3B"/>
                </a:solidFill>
                <a:latin typeface="Arial"/>
                <a:cs typeface="Arial"/>
              </a:rPr>
              <a:t>plays a critical role in scour, while the pier geometry is less impactful.</a:t>
            </a:r>
          </a:p>
          <a:p>
            <a:pPr marL="571500" indent="-571500">
              <a:buFont typeface="Arial" panose="020B0604020202020204" pitchFamily="34" charset="0"/>
              <a:buChar char="•"/>
            </a:pPr>
            <a:r>
              <a:rPr lang="en-US" sz="3000" dirty="0">
                <a:solidFill>
                  <a:srgbClr val="0F1B3B"/>
                </a:solidFill>
                <a:latin typeface="Arial"/>
                <a:cs typeface="Arial"/>
              </a:rPr>
              <a:t>Scour depths up to 5 meters could be predicted under a debris accumulation with width of design log</a:t>
            </a:r>
          </a:p>
        </p:txBody>
      </p:sp>
      <p:sp>
        <p:nvSpPr>
          <p:cNvPr id="2062" name="TextBox 19"/>
          <p:cNvSpPr txBox="1">
            <a:spLocks noChangeArrowheads="1"/>
          </p:cNvSpPr>
          <p:nvPr/>
        </p:nvSpPr>
        <p:spPr bwMode="auto">
          <a:xfrm>
            <a:off x="14549509" y="11354716"/>
            <a:ext cx="13625432" cy="51044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Case Study</a:t>
            </a:r>
          </a:p>
          <a:p>
            <a:pPr marL="571500" indent="-571500">
              <a:buFont typeface="Arial" panose="020B0604020202020204" pitchFamily="34" charset="0"/>
              <a:buChar char="•"/>
            </a:pPr>
            <a:r>
              <a:rPr lang="en-US" sz="3000" dirty="0">
                <a:solidFill>
                  <a:srgbClr val="0F1B3B"/>
                </a:solidFill>
                <a:latin typeface="Arial"/>
                <a:cs typeface="Arial"/>
              </a:rPr>
              <a:t>Case study conducted on bridge in </a:t>
            </a:r>
            <a:r>
              <a:rPr lang="en-US" sz="3000" dirty="0" err="1">
                <a:solidFill>
                  <a:srgbClr val="0F1B3B"/>
                </a:solidFill>
                <a:latin typeface="Arial"/>
                <a:cs typeface="Arial"/>
              </a:rPr>
              <a:t>Bennginton</a:t>
            </a:r>
            <a:r>
              <a:rPr lang="en-US" sz="3000" dirty="0">
                <a:solidFill>
                  <a:srgbClr val="0F1B3B"/>
                </a:solidFill>
                <a:latin typeface="Arial"/>
                <a:cs typeface="Arial"/>
              </a:rPr>
              <a:t>, VT (Fig. 2.) subjected to 4,400 </a:t>
            </a:r>
            <a:r>
              <a:rPr lang="en-US" sz="3000" dirty="0" err="1">
                <a:solidFill>
                  <a:srgbClr val="0F1B3B"/>
                </a:solidFill>
                <a:latin typeface="Arial"/>
                <a:cs typeface="Arial"/>
              </a:rPr>
              <a:t>cfs</a:t>
            </a:r>
            <a:r>
              <a:rPr lang="en-US" sz="3000" dirty="0">
                <a:solidFill>
                  <a:srgbClr val="0F1B3B"/>
                </a:solidFill>
                <a:latin typeface="Arial"/>
                <a:cs typeface="Arial"/>
              </a:rPr>
              <a:t> flow observed during Hurricane Irene</a:t>
            </a:r>
          </a:p>
          <a:p>
            <a:pPr marL="571500" indent="-571500">
              <a:buFont typeface="Arial" panose="020B0604020202020204" pitchFamily="34" charset="0"/>
              <a:buChar char="•"/>
            </a:pPr>
            <a:r>
              <a:rPr lang="en-US" sz="3000" dirty="0">
                <a:solidFill>
                  <a:srgbClr val="0F1B3B"/>
                </a:solidFill>
                <a:latin typeface="Arial"/>
                <a:cs typeface="Arial"/>
              </a:rPr>
              <a:t>Data on tree height, species, soil, and hydraulics were gathered for the 10-mile upstream region (Fig. 3)</a:t>
            </a:r>
          </a:p>
          <a:p>
            <a:pPr marL="571500" indent="-571500">
              <a:buFont typeface="Arial" panose="020B0604020202020204" pitchFamily="34" charset="0"/>
              <a:buChar char="•"/>
            </a:pPr>
            <a:r>
              <a:rPr lang="en-US" sz="3000" dirty="0">
                <a:solidFill>
                  <a:srgbClr val="0F1B3B"/>
                </a:solidFill>
                <a:latin typeface="Arial"/>
                <a:cs typeface="Arial"/>
              </a:rPr>
              <a:t>Tree risk is assessed from landslide [1] or windthrow fragility (Fig. 4) based on modeling of common tree species [2], e.g., red maple</a:t>
            </a:r>
          </a:p>
          <a:p>
            <a:pPr marL="571500" indent="-571500">
              <a:buFont typeface="Arial" panose="020B0604020202020204" pitchFamily="34" charset="0"/>
              <a:buChar char="•"/>
            </a:pPr>
            <a:r>
              <a:rPr lang="en-US" sz="3000" dirty="0">
                <a:solidFill>
                  <a:srgbClr val="0F1B3B"/>
                </a:solidFill>
                <a:latin typeface="Arial"/>
                <a:cs typeface="Arial"/>
              </a:rPr>
              <a:t>Using allometric relationships [3], the typical log sizes are calculated (Fig. 5), and the design log length of 16 m is estimated [4] with diameter of 55 cm.</a:t>
            </a:r>
          </a:p>
        </p:txBody>
      </p:sp>
      <p:pic>
        <p:nvPicPr>
          <p:cNvPr id="2087" name="Picture 39" descr="Sponsors | UConn Formula SAE">
            <a:extLst>
              <a:ext uri="{FF2B5EF4-FFF2-40B4-BE49-F238E27FC236}">
                <a16:creationId xmlns:a16="http://schemas.microsoft.com/office/drawing/2014/main" id="{8B4A6DC2-2526-4C3D-A97D-093FD62CCB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57370" y="433023"/>
            <a:ext cx="9041141" cy="279414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Map&#10;&#10;Description automatically generated">
            <a:extLst>
              <a:ext uri="{FF2B5EF4-FFF2-40B4-BE49-F238E27FC236}">
                <a16:creationId xmlns:a16="http://schemas.microsoft.com/office/drawing/2014/main" id="{7594EAB7-A03F-4307-8200-E38672C90908}"/>
              </a:ext>
            </a:extLst>
          </p:cNvPr>
          <p:cNvPicPr/>
          <p:nvPr/>
        </p:nvPicPr>
        <p:blipFill>
          <a:blip r:embed="rId7"/>
          <a:stretch>
            <a:fillRect/>
          </a:stretch>
        </p:blipFill>
        <p:spPr>
          <a:xfrm>
            <a:off x="30582699" y="12658158"/>
            <a:ext cx="5063853" cy="5768705"/>
          </a:xfrm>
          <a:prstGeom prst="rect">
            <a:avLst/>
          </a:prstGeom>
        </p:spPr>
      </p:pic>
      <p:pic>
        <p:nvPicPr>
          <p:cNvPr id="22" name="Picture 21" descr="Map&#10;&#10;Description automatically generated">
            <a:extLst>
              <a:ext uri="{FF2B5EF4-FFF2-40B4-BE49-F238E27FC236}">
                <a16:creationId xmlns:a16="http://schemas.microsoft.com/office/drawing/2014/main" id="{BBF9344C-64EA-4965-9BC8-7AA54BEC8913}"/>
              </a:ext>
            </a:extLst>
          </p:cNvPr>
          <p:cNvPicPr/>
          <p:nvPr/>
        </p:nvPicPr>
        <p:blipFill>
          <a:blip r:embed="rId8"/>
          <a:stretch>
            <a:fillRect/>
          </a:stretch>
        </p:blipFill>
        <p:spPr>
          <a:xfrm>
            <a:off x="37584384" y="12707758"/>
            <a:ext cx="5063853" cy="5719106"/>
          </a:xfrm>
          <a:prstGeom prst="rect">
            <a:avLst/>
          </a:prstGeom>
        </p:spPr>
      </p:pic>
      <p:sp>
        <p:nvSpPr>
          <p:cNvPr id="23" name="TextBox 11">
            <a:extLst>
              <a:ext uri="{FF2B5EF4-FFF2-40B4-BE49-F238E27FC236}">
                <a16:creationId xmlns:a16="http://schemas.microsoft.com/office/drawing/2014/main" id="{284432E0-85E3-4232-AB02-6D33D6D0AA47}"/>
              </a:ext>
            </a:extLst>
          </p:cNvPr>
          <p:cNvSpPr txBox="1">
            <a:spLocks noChangeArrowheads="1"/>
          </p:cNvSpPr>
          <p:nvPr/>
        </p:nvSpPr>
        <p:spPr bwMode="auto">
          <a:xfrm>
            <a:off x="14549509" y="7333207"/>
            <a:ext cx="13975449" cy="4304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Methodology</a:t>
            </a:r>
          </a:p>
          <a:p>
            <a:pPr marL="571500" indent="-571500">
              <a:buFont typeface="Arial" panose="020B0604020202020204" pitchFamily="34" charset="0"/>
              <a:buChar char="•"/>
            </a:pPr>
            <a:r>
              <a:rPr lang="en-US" sz="3000" dirty="0">
                <a:solidFill>
                  <a:srgbClr val="0F1B3B"/>
                </a:solidFill>
                <a:latin typeface="Arial"/>
                <a:cs typeface="Arial"/>
              </a:rPr>
              <a:t>As outlined in flow-chart in Fig. 1., based on the surrounding </a:t>
            </a:r>
            <a:r>
              <a:rPr lang="en-US" sz="3000" b="1" dirty="0">
                <a:solidFill>
                  <a:srgbClr val="0F1B3B"/>
                </a:solidFill>
                <a:latin typeface="Arial"/>
                <a:cs typeface="Arial"/>
              </a:rPr>
              <a:t>tree species and heights</a:t>
            </a:r>
            <a:r>
              <a:rPr lang="en-US" sz="3000" dirty="0">
                <a:solidFill>
                  <a:srgbClr val="0F1B3B"/>
                </a:solidFill>
                <a:latin typeface="Arial"/>
                <a:cs typeface="Arial"/>
              </a:rPr>
              <a:t>, tree diameter and weight is estimated from </a:t>
            </a:r>
            <a:r>
              <a:rPr lang="en-US" sz="3000" b="1" dirty="0">
                <a:solidFill>
                  <a:srgbClr val="0F1B3B"/>
                </a:solidFill>
                <a:latin typeface="Arial"/>
                <a:cs typeface="Arial"/>
              </a:rPr>
              <a:t>allometric relations </a:t>
            </a:r>
            <a:endParaRPr lang="en-US" sz="3000" dirty="0">
              <a:solidFill>
                <a:srgbClr val="0F1B3B"/>
              </a:solidFill>
              <a:latin typeface="Arial"/>
              <a:cs typeface="Arial"/>
            </a:endParaRPr>
          </a:p>
          <a:p>
            <a:pPr marL="571500" indent="-571500">
              <a:buFont typeface="Arial" panose="020B0604020202020204" pitchFamily="34" charset="0"/>
              <a:buChar char="•"/>
            </a:pPr>
            <a:r>
              <a:rPr lang="en-US" sz="3000" b="1" dirty="0">
                <a:solidFill>
                  <a:srgbClr val="0F1B3B"/>
                </a:solidFill>
                <a:latin typeface="Arial"/>
                <a:cs typeface="Arial"/>
              </a:rPr>
              <a:t>Risk assessment</a:t>
            </a:r>
            <a:r>
              <a:rPr lang="en-US" sz="3000" dirty="0">
                <a:solidFill>
                  <a:srgbClr val="0F1B3B"/>
                </a:solidFill>
                <a:latin typeface="Arial"/>
                <a:cs typeface="Arial"/>
              </a:rPr>
              <a:t> of tree failing in river is conducted based on tree fragility</a:t>
            </a:r>
          </a:p>
          <a:p>
            <a:pPr marL="571500" indent="-571500">
              <a:buFont typeface="Arial" panose="020B0604020202020204" pitchFamily="34" charset="0"/>
              <a:buChar char="•"/>
            </a:pPr>
            <a:r>
              <a:rPr lang="en-US" sz="3000" dirty="0">
                <a:solidFill>
                  <a:srgbClr val="0F1B3B"/>
                </a:solidFill>
                <a:latin typeface="Arial"/>
                <a:cs typeface="Arial"/>
              </a:rPr>
              <a:t>Resulting </a:t>
            </a:r>
            <a:r>
              <a:rPr lang="en-US" sz="3000" b="1" dirty="0">
                <a:solidFill>
                  <a:srgbClr val="0F1B3B"/>
                </a:solidFill>
                <a:latin typeface="Arial"/>
                <a:cs typeface="Arial"/>
              </a:rPr>
              <a:t>scour </a:t>
            </a:r>
            <a:r>
              <a:rPr lang="en-US" sz="3000" dirty="0">
                <a:solidFill>
                  <a:srgbClr val="0F1B3B"/>
                </a:solidFill>
                <a:latin typeface="Arial"/>
                <a:cs typeface="Arial"/>
              </a:rPr>
              <a:t>is predicted based on accumulated debris geometry and river and bridge properties </a:t>
            </a:r>
          </a:p>
          <a:p>
            <a:pPr algn="just"/>
            <a:endParaRPr lang="en-US" sz="3800" dirty="0">
              <a:solidFill>
                <a:srgbClr val="0F1B3B"/>
              </a:solidFill>
              <a:latin typeface="Rockwell" charset="0"/>
              <a:cs typeface="Rockwell" charset="0"/>
            </a:endParaRPr>
          </a:p>
        </p:txBody>
      </p:sp>
      <p:pic>
        <p:nvPicPr>
          <p:cNvPr id="6" name="Picture 5">
            <a:extLst>
              <a:ext uri="{FF2B5EF4-FFF2-40B4-BE49-F238E27FC236}">
                <a16:creationId xmlns:a16="http://schemas.microsoft.com/office/drawing/2014/main" id="{F1916FC6-E082-43EB-9F61-B50B14D6D288}"/>
              </a:ext>
            </a:extLst>
          </p:cNvPr>
          <p:cNvPicPr>
            <a:picLocks noChangeAspect="1"/>
          </p:cNvPicPr>
          <p:nvPr/>
        </p:nvPicPr>
        <p:blipFill>
          <a:blip r:embed="rId9"/>
          <a:stretch>
            <a:fillRect/>
          </a:stretch>
        </p:blipFill>
        <p:spPr>
          <a:xfrm>
            <a:off x="15020206" y="17727525"/>
            <a:ext cx="6925394" cy="4072864"/>
          </a:xfrm>
          <a:prstGeom prst="rect">
            <a:avLst/>
          </a:prstGeom>
        </p:spPr>
      </p:pic>
      <p:pic>
        <p:nvPicPr>
          <p:cNvPr id="27" name="Picture 26" descr="A picture containing text, outdoor, mountain, nature&#10;&#10;Description automatically generated">
            <a:extLst>
              <a:ext uri="{FF2B5EF4-FFF2-40B4-BE49-F238E27FC236}">
                <a16:creationId xmlns:a16="http://schemas.microsoft.com/office/drawing/2014/main" id="{4319E920-EDD1-424E-9D6A-789CA8F3E6D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22722835" y="17691230"/>
            <a:ext cx="5132696" cy="4192616"/>
          </a:xfrm>
          <a:prstGeom prst="rect">
            <a:avLst/>
          </a:prstGeom>
          <a:noFill/>
          <a:ln>
            <a:noFill/>
          </a:ln>
        </p:spPr>
      </p:pic>
      <p:sp>
        <p:nvSpPr>
          <p:cNvPr id="28" name="Rectangle 13">
            <a:extLst>
              <a:ext uri="{FF2B5EF4-FFF2-40B4-BE49-F238E27FC236}">
                <a16:creationId xmlns:a16="http://schemas.microsoft.com/office/drawing/2014/main" id="{94001954-4991-456E-B178-F1C29B985900}"/>
              </a:ext>
            </a:extLst>
          </p:cNvPr>
          <p:cNvSpPr>
            <a:spLocks noChangeArrowheads="1"/>
          </p:cNvSpPr>
          <p:nvPr/>
        </p:nvSpPr>
        <p:spPr bwMode="auto">
          <a:xfrm>
            <a:off x="14549509" y="21949653"/>
            <a:ext cx="13626060" cy="610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pPr algn="ctr"/>
            <a:r>
              <a:rPr lang="en-US" sz="3400" dirty="0">
                <a:solidFill>
                  <a:srgbClr val="0F1B3B"/>
                </a:solidFill>
                <a:latin typeface="Arial"/>
                <a:cs typeface="Arial"/>
              </a:rPr>
              <a:t>Figure 2. Photo (left) and aerial view (right) of chosen bridge</a:t>
            </a:r>
          </a:p>
        </p:txBody>
      </p:sp>
      <p:pic>
        <p:nvPicPr>
          <p:cNvPr id="11" name="Picture 10">
            <a:extLst>
              <a:ext uri="{FF2B5EF4-FFF2-40B4-BE49-F238E27FC236}">
                <a16:creationId xmlns:a16="http://schemas.microsoft.com/office/drawing/2014/main" id="{557AB53F-9774-4947-A870-78707EFBF21C}"/>
              </a:ext>
            </a:extLst>
          </p:cNvPr>
          <p:cNvPicPr>
            <a:picLocks noChangeAspect="1"/>
          </p:cNvPicPr>
          <p:nvPr/>
        </p:nvPicPr>
        <p:blipFill>
          <a:blip r:embed="rId11"/>
          <a:stretch>
            <a:fillRect/>
          </a:stretch>
        </p:blipFill>
        <p:spPr>
          <a:xfrm>
            <a:off x="20389205" y="27844041"/>
            <a:ext cx="6953250" cy="2800350"/>
          </a:xfrm>
          <a:prstGeom prst="rect">
            <a:avLst/>
          </a:prstGeom>
        </p:spPr>
      </p:pic>
      <p:pic>
        <p:nvPicPr>
          <p:cNvPr id="34" name="Picture 33" descr="Chart&#10;&#10;Description automatically generated">
            <a:extLst>
              <a:ext uri="{FF2B5EF4-FFF2-40B4-BE49-F238E27FC236}">
                <a16:creationId xmlns:a16="http://schemas.microsoft.com/office/drawing/2014/main" id="{8D28D50C-0DA4-49F0-908A-0D1EEA951FAF}"/>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24088813" y="23192506"/>
            <a:ext cx="4157060" cy="3202944"/>
          </a:xfrm>
          <a:prstGeom prst="rect">
            <a:avLst/>
          </a:prstGeom>
          <a:noFill/>
          <a:ln>
            <a:noFill/>
          </a:ln>
        </p:spPr>
      </p:pic>
      <p:sp>
        <p:nvSpPr>
          <p:cNvPr id="35" name="Rectangle 34">
            <a:extLst>
              <a:ext uri="{FF2B5EF4-FFF2-40B4-BE49-F238E27FC236}">
                <a16:creationId xmlns:a16="http://schemas.microsoft.com/office/drawing/2014/main" id="{E699BEC9-0515-47FC-BF57-8B105342E3AA}"/>
              </a:ext>
            </a:extLst>
          </p:cNvPr>
          <p:cNvSpPr/>
          <p:nvPr/>
        </p:nvSpPr>
        <p:spPr>
          <a:xfrm>
            <a:off x="14550136" y="17597450"/>
            <a:ext cx="13625432" cy="4307446"/>
          </a:xfrm>
          <a:prstGeom prst="rect">
            <a:avLst/>
          </a:prstGeom>
          <a:noFill/>
          <a:ln>
            <a:solidFill>
              <a:srgbClr val="0F1B3B"/>
            </a:solidFill>
          </a:ln>
        </p:spPr>
        <p:style>
          <a:lnRef idx="1">
            <a:schemeClr val="accent1"/>
          </a:lnRef>
          <a:fillRef idx="3">
            <a:schemeClr val="accent1"/>
          </a:fillRef>
          <a:effectRef idx="2">
            <a:schemeClr val="accent1"/>
          </a:effectRef>
          <a:fontRef idx="minor">
            <a:schemeClr val="lt1"/>
          </a:fontRef>
        </p:style>
        <p:txBody>
          <a:bodyPr lIns="86877" tIns="43439" rIns="86877" bIns="43439" anchor="ctr"/>
          <a:lstStyle/>
          <a:p>
            <a:pPr algn="ctr" defTabSz="2085051" fontAlgn="auto">
              <a:spcBef>
                <a:spcPts val="0"/>
              </a:spcBef>
              <a:spcAft>
                <a:spcPts val="0"/>
              </a:spcAft>
              <a:defRPr/>
            </a:pPr>
            <a:endParaRPr lang="en-US" dirty="0"/>
          </a:p>
        </p:txBody>
      </p:sp>
      <p:sp>
        <p:nvSpPr>
          <p:cNvPr id="36" name="Rectangle 35">
            <a:extLst>
              <a:ext uri="{FF2B5EF4-FFF2-40B4-BE49-F238E27FC236}">
                <a16:creationId xmlns:a16="http://schemas.microsoft.com/office/drawing/2014/main" id="{59162482-FA09-4557-A9AA-5CD7C9914BB5}"/>
              </a:ext>
            </a:extLst>
          </p:cNvPr>
          <p:cNvSpPr/>
          <p:nvPr/>
        </p:nvSpPr>
        <p:spPr>
          <a:xfrm>
            <a:off x="14549509" y="23023538"/>
            <a:ext cx="4109642" cy="6014963"/>
          </a:xfrm>
          <a:prstGeom prst="rect">
            <a:avLst/>
          </a:prstGeom>
          <a:noFill/>
          <a:ln>
            <a:solidFill>
              <a:srgbClr val="0F1B3B"/>
            </a:solidFill>
          </a:ln>
        </p:spPr>
        <p:style>
          <a:lnRef idx="1">
            <a:schemeClr val="accent1"/>
          </a:lnRef>
          <a:fillRef idx="3">
            <a:schemeClr val="accent1"/>
          </a:fillRef>
          <a:effectRef idx="2">
            <a:schemeClr val="accent1"/>
          </a:effectRef>
          <a:fontRef idx="minor">
            <a:schemeClr val="lt1"/>
          </a:fontRef>
        </p:style>
        <p:txBody>
          <a:bodyPr lIns="86877" tIns="43439" rIns="86877" bIns="43439" anchor="ctr"/>
          <a:lstStyle/>
          <a:p>
            <a:pPr algn="ctr" defTabSz="2085051" fontAlgn="auto">
              <a:spcBef>
                <a:spcPts val="0"/>
              </a:spcBef>
              <a:spcAft>
                <a:spcPts val="0"/>
              </a:spcAft>
              <a:defRPr/>
            </a:pPr>
            <a:endParaRPr lang="en-US"/>
          </a:p>
        </p:txBody>
      </p:sp>
      <p:sp>
        <p:nvSpPr>
          <p:cNvPr id="24" name="Rectangle 23">
            <a:extLst>
              <a:ext uri="{FF2B5EF4-FFF2-40B4-BE49-F238E27FC236}">
                <a16:creationId xmlns:a16="http://schemas.microsoft.com/office/drawing/2014/main" id="{0BB64CCF-4097-4446-A9A1-12A1A232BFEA}"/>
              </a:ext>
            </a:extLst>
          </p:cNvPr>
          <p:cNvSpPr/>
          <p:nvPr/>
        </p:nvSpPr>
        <p:spPr>
          <a:xfrm>
            <a:off x="19118581" y="23041214"/>
            <a:ext cx="9056988" cy="3407752"/>
          </a:xfrm>
          <a:prstGeom prst="rect">
            <a:avLst/>
          </a:prstGeom>
          <a:noFill/>
          <a:ln>
            <a:solidFill>
              <a:srgbClr val="0F1B3B"/>
            </a:solidFill>
          </a:ln>
        </p:spPr>
        <p:style>
          <a:lnRef idx="1">
            <a:schemeClr val="accent1"/>
          </a:lnRef>
          <a:fillRef idx="3">
            <a:schemeClr val="accent1"/>
          </a:fillRef>
          <a:effectRef idx="2">
            <a:schemeClr val="accent1"/>
          </a:effectRef>
          <a:fontRef idx="minor">
            <a:schemeClr val="lt1"/>
          </a:fontRef>
        </p:style>
        <p:txBody>
          <a:bodyPr lIns="86877" tIns="43439" rIns="86877" bIns="43439" anchor="ctr"/>
          <a:lstStyle/>
          <a:p>
            <a:pPr algn="ctr" defTabSz="2085051" fontAlgn="auto">
              <a:spcBef>
                <a:spcPts val="0"/>
              </a:spcBef>
              <a:spcAft>
                <a:spcPts val="0"/>
              </a:spcAft>
              <a:defRPr/>
            </a:pPr>
            <a:endParaRPr lang="en-US" dirty="0"/>
          </a:p>
        </p:txBody>
      </p:sp>
      <p:pic>
        <p:nvPicPr>
          <p:cNvPr id="19" name="Picture 18">
            <a:extLst>
              <a:ext uri="{FF2B5EF4-FFF2-40B4-BE49-F238E27FC236}">
                <a16:creationId xmlns:a16="http://schemas.microsoft.com/office/drawing/2014/main" id="{81DB91A4-4BA8-4540-82ED-65C91FFD4CD9}"/>
              </a:ext>
            </a:extLst>
          </p:cNvPr>
          <p:cNvPicPr>
            <a:picLocks noChangeAspect="1"/>
          </p:cNvPicPr>
          <p:nvPr/>
        </p:nvPicPr>
        <p:blipFill>
          <a:blip r:embed="rId13"/>
          <a:stretch>
            <a:fillRect/>
          </a:stretch>
        </p:blipFill>
        <p:spPr>
          <a:xfrm>
            <a:off x="30582699" y="19460157"/>
            <a:ext cx="9376443" cy="3365065"/>
          </a:xfrm>
          <a:prstGeom prst="rect">
            <a:avLst/>
          </a:prstGeom>
        </p:spPr>
      </p:pic>
      <p:sp>
        <p:nvSpPr>
          <p:cNvPr id="46" name="Rectangle 13">
            <a:extLst>
              <a:ext uri="{FF2B5EF4-FFF2-40B4-BE49-F238E27FC236}">
                <a16:creationId xmlns:a16="http://schemas.microsoft.com/office/drawing/2014/main" id="{6D0DCD0F-BDF1-460A-A39F-4467CDFB4EEE}"/>
              </a:ext>
            </a:extLst>
          </p:cNvPr>
          <p:cNvSpPr>
            <a:spLocks noChangeArrowheads="1"/>
          </p:cNvSpPr>
          <p:nvPr/>
        </p:nvSpPr>
        <p:spPr bwMode="auto">
          <a:xfrm>
            <a:off x="20284557" y="30610839"/>
            <a:ext cx="8290443" cy="1134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pPr algn="ctr"/>
            <a:r>
              <a:rPr lang="en-US" sz="3400" dirty="0">
                <a:solidFill>
                  <a:srgbClr val="0F1B3B"/>
                </a:solidFill>
                <a:latin typeface="Arial"/>
                <a:cs typeface="Arial"/>
              </a:rPr>
              <a:t>Fig. 5. Riparian tree diameter distribution and design log length (red line) </a:t>
            </a:r>
          </a:p>
        </p:txBody>
      </p:sp>
      <p:sp>
        <p:nvSpPr>
          <p:cNvPr id="47" name="Rectangle 13">
            <a:extLst>
              <a:ext uri="{FF2B5EF4-FFF2-40B4-BE49-F238E27FC236}">
                <a16:creationId xmlns:a16="http://schemas.microsoft.com/office/drawing/2014/main" id="{F28C077D-A855-4D84-B98C-54838C914FB1}"/>
              </a:ext>
            </a:extLst>
          </p:cNvPr>
          <p:cNvSpPr>
            <a:spLocks noChangeArrowheads="1"/>
          </p:cNvSpPr>
          <p:nvPr/>
        </p:nvSpPr>
        <p:spPr bwMode="auto">
          <a:xfrm>
            <a:off x="14034977" y="29400710"/>
            <a:ext cx="5826641" cy="1134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pPr algn="ctr"/>
            <a:r>
              <a:rPr lang="en-US" sz="3400" dirty="0">
                <a:solidFill>
                  <a:srgbClr val="0F1B3B"/>
                </a:solidFill>
                <a:latin typeface="Arial"/>
                <a:cs typeface="Arial"/>
              </a:rPr>
              <a:t>Figure 3. Upstream area and surrounding vegetation</a:t>
            </a:r>
          </a:p>
        </p:txBody>
      </p:sp>
      <p:sp>
        <p:nvSpPr>
          <p:cNvPr id="48" name="Rectangle 13">
            <a:extLst>
              <a:ext uri="{FF2B5EF4-FFF2-40B4-BE49-F238E27FC236}">
                <a16:creationId xmlns:a16="http://schemas.microsoft.com/office/drawing/2014/main" id="{CB6AB2DD-006B-4969-AD5D-0D1F5C3CFDDB}"/>
              </a:ext>
            </a:extLst>
          </p:cNvPr>
          <p:cNvSpPr>
            <a:spLocks noChangeArrowheads="1"/>
          </p:cNvSpPr>
          <p:nvPr/>
        </p:nvSpPr>
        <p:spPr bwMode="auto">
          <a:xfrm>
            <a:off x="19123662" y="26647298"/>
            <a:ext cx="9451338" cy="11341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pPr algn="ctr"/>
            <a:r>
              <a:rPr lang="en-US" sz="3400" dirty="0">
                <a:solidFill>
                  <a:srgbClr val="0F1B3B"/>
                </a:solidFill>
                <a:latin typeface="Arial"/>
                <a:cs typeface="Arial"/>
              </a:rPr>
              <a:t>Figure 4. Fragility for landslide (left) and maple tree windthrow (right)</a:t>
            </a:r>
          </a:p>
        </p:txBody>
      </p:sp>
      <p:pic>
        <p:nvPicPr>
          <p:cNvPr id="31" name="Picture 30">
            <a:extLst>
              <a:ext uri="{FF2B5EF4-FFF2-40B4-BE49-F238E27FC236}">
                <a16:creationId xmlns:a16="http://schemas.microsoft.com/office/drawing/2014/main" id="{DFF7FB32-D609-4756-8B02-20AC743CEFD0}"/>
              </a:ext>
            </a:extLst>
          </p:cNvPr>
          <p:cNvPicPr>
            <a:picLocks noChangeAspect="1"/>
          </p:cNvPicPr>
          <p:nvPr/>
        </p:nvPicPr>
        <p:blipFill>
          <a:blip r:embed="rId14"/>
          <a:stretch>
            <a:fillRect/>
          </a:stretch>
        </p:blipFill>
        <p:spPr>
          <a:xfrm>
            <a:off x="39874943" y="20078600"/>
            <a:ext cx="3019425" cy="2000250"/>
          </a:xfrm>
          <a:prstGeom prst="rect">
            <a:avLst/>
          </a:prstGeom>
        </p:spPr>
      </p:pic>
      <p:sp>
        <p:nvSpPr>
          <p:cNvPr id="56" name="Rectangle 55">
            <a:extLst>
              <a:ext uri="{FF2B5EF4-FFF2-40B4-BE49-F238E27FC236}">
                <a16:creationId xmlns:a16="http://schemas.microsoft.com/office/drawing/2014/main" id="{E7B20BEE-FAFF-4175-B398-A16A13C0EF15}"/>
              </a:ext>
            </a:extLst>
          </p:cNvPr>
          <p:cNvSpPr/>
          <p:nvPr/>
        </p:nvSpPr>
        <p:spPr>
          <a:xfrm>
            <a:off x="30043222" y="19353587"/>
            <a:ext cx="13358120" cy="3595830"/>
          </a:xfrm>
          <a:prstGeom prst="rect">
            <a:avLst/>
          </a:prstGeom>
          <a:noFill/>
          <a:ln>
            <a:solidFill>
              <a:srgbClr val="0F1B3B"/>
            </a:solidFill>
          </a:ln>
        </p:spPr>
        <p:style>
          <a:lnRef idx="1">
            <a:schemeClr val="accent1"/>
          </a:lnRef>
          <a:fillRef idx="3">
            <a:schemeClr val="accent1"/>
          </a:fillRef>
          <a:effectRef idx="2">
            <a:schemeClr val="accent1"/>
          </a:effectRef>
          <a:fontRef idx="minor">
            <a:schemeClr val="lt1"/>
          </a:fontRef>
        </p:style>
        <p:txBody>
          <a:bodyPr lIns="86877" tIns="43439" rIns="86877" bIns="43439" anchor="ctr"/>
          <a:lstStyle/>
          <a:p>
            <a:pPr algn="ctr" defTabSz="2085051" fontAlgn="auto">
              <a:spcBef>
                <a:spcPts val="0"/>
              </a:spcBef>
              <a:spcAft>
                <a:spcPts val="0"/>
              </a:spcAft>
              <a:defRPr/>
            </a:pPr>
            <a:endParaRPr lang="en-US"/>
          </a:p>
        </p:txBody>
      </p:sp>
      <p:sp>
        <p:nvSpPr>
          <p:cNvPr id="57" name="Rectangle 15">
            <a:extLst>
              <a:ext uri="{FF2B5EF4-FFF2-40B4-BE49-F238E27FC236}">
                <a16:creationId xmlns:a16="http://schemas.microsoft.com/office/drawing/2014/main" id="{DCEF4865-DBA8-4F77-8F29-27C6B5F1997F}"/>
              </a:ext>
            </a:extLst>
          </p:cNvPr>
          <p:cNvSpPr>
            <a:spLocks noChangeArrowheads="1"/>
          </p:cNvSpPr>
          <p:nvPr/>
        </p:nvSpPr>
        <p:spPr bwMode="auto">
          <a:xfrm>
            <a:off x="29640856" y="23159353"/>
            <a:ext cx="14009913" cy="6109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p>
            <a:pPr algn="ctr"/>
            <a:r>
              <a:rPr lang="en-US" sz="3400" dirty="0">
                <a:solidFill>
                  <a:srgbClr val="0F1B3B"/>
                </a:solidFill>
                <a:latin typeface="Arial"/>
                <a:cs typeface="Arial"/>
              </a:rPr>
              <a:t>Fig. 7. Effect of pier shape and debris thickness </a:t>
            </a:r>
            <a:r>
              <a:rPr lang="en-US" sz="3400" i="1" dirty="0">
                <a:solidFill>
                  <a:srgbClr val="0F1B3B"/>
                </a:solidFill>
                <a:latin typeface="Arial"/>
                <a:cs typeface="Arial"/>
              </a:rPr>
              <a:t>H</a:t>
            </a:r>
            <a:r>
              <a:rPr lang="en-US" sz="3400" dirty="0">
                <a:solidFill>
                  <a:srgbClr val="0F1B3B"/>
                </a:solidFill>
                <a:latin typeface="Arial"/>
                <a:cs typeface="Arial"/>
              </a:rPr>
              <a:t> and shape on scour</a:t>
            </a:r>
          </a:p>
        </p:txBody>
      </p:sp>
      <p:pic>
        <p:nvPicPr>
          <p:cNvPr id="37" name="Picture 36" descr="Qr code&#10;&#10;Description automatically generated">
            <a:extLst>
              <a:ext uri="{FF2B5EF4-FFF2-40B4-BE49-F238E27FC236}">
                <a16:creationId xmlns:a16="http://schemas.microsoft.com/office/drawing/2014/main" id="{4A24AB9A-ABD3-4BF6-92BE-3C2217141E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58685" y="29435753"/>
            <a:ext cx="2587091" cy="2587091"/>
          </a:xfrm>
          <a:prstGeom prst="rect">
            <a:avLst/>
          </a:prstGeom>
        </p:spPr>
      </p:pic>
      <p:sp>
        <p:nvSpPr>
          <p:cNvPr id="45" name="TextBox 11">
            <a:extLst>
              <a:ext uri="{FF2B5EF4-FFF2-40B4-BE49-F238E27FC236}">
                <a16:creationId xmlns:a16="http://schemas.microsoft.com/office/drawing/2014/main" id="{3A5C36A3-B33C-4CF6-814C-4CBFD535E3AF}"/>
              </a:ext>
            </a:extLst>
          </p:cNvPr>
          <p:cNvSpPr txBox="1">
            <a:spLocks noChangeArrowheads="1"/>
          </p:cNvSpPr>
          <p:nvPr/>
        </p:nvSpPr>
        <p:spPr bwMode="auto">
          <a:xfrm>
            <a:off x="237280" y="29834720"/>
            <a:ext cx="9052033" cy="2057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sz="3200" baseline="30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Graduate student, william.hughes@uconn.edu</a:t>
            </a:r>
          </a:p>
          <a:p>
            <a:r>
              <a:rPr lang="en-US" sz="3200" baseline="300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Graduate student, qin.2.lu@uconn.edu</a:t>
            </a:r>
            <a:endParaRPr lang="en-US" sz="3200" baseline="30000" dirty="0">
              <a:latin typeface="Arial" panose="020B0604020202020204" pitchFamily="34" charset="0"/>
              <a:cs typeface="Arial" panose="020B0604020202020204" pitchFamily="34" charset="0"/>
            </a:endParaRPr>
          </a:p>
          <a:p>
            <a:r>
              <a:rPr lang="en-US" sz="3200" baseline="30000" dirty="0">
                <a:latin typeface="Arial" panose="020B0604020202020204" pitchFamily="34" charset="0"/>
                <a:cs typeface="Arial" panose="020B0604020202020204" pitchFamily="34" charset="0"/>
              </a:rPr>
              <a:t>3</a:t>
            </a:r>
            <a:r>
              <a:rPr lang="en-US" sz="3200" dirty="0">
                <a:latin typeface="Arial" panose="020B0604020202020204" pitchFamily="34" charset="0"/>
                <a:cs typeface="Arial" panose="020B0604020202020204" pitchFamily="34" charset="0"/>
              </a:rPr>
              <a:t>Professor, wzhang@uconn.edu</a:t>
            </a:r>
            <a:endParaRPr lang="en-US" sz="3200" baseline="30000" dirty="0">
              <a:latin typeface="Arial" panose="020B0604020202020204" pitchFamily="34" charset="0"/>
              <a:cs typeface="Arial" panose="020B0604020202020204" pitchFamily="34" charset="0"/>
            </a:endParaRPr>
          </a:p>
          <a:p>
            <a:r>
              <a:rPr lang="en-US" sz="3200" baseline="30000" dirty="0">
                <a:latin typeface="Arial" panose="020B0604020202020204" pitchFamily="34" charset="0"/>
                <a:cs typeface="Arial" panose="020B0604020202020204" pitchFamily="34" charset="0"/>
              </a:rPr>
              <a:t>4</a:t>
            </a:r>
            <a:r>
              <a:rPr lang="en-US" sz="3200" dirty="0">
                <a:latin typeface="Arial" panose="020B0604020202020204" pitchFamily="34" charset="0"/>
                <a:cs typeface="Arial" panose="020B0604020202020204" pitchFamily="34" charset="0"/>
              </a:rPr>
              <a:t>Professor, ramesh.malla@uconn.edu</a:t>
            </a:r>
            <a:endParaRPr lang="en-US" sz="3200" baseline="30000" dirty="0">
              <a:latin typeface="Arial" panose="020B0604020202020204" pitchFamily="34" charset="0"/>
              <a:cs typeface="Arial" panose="020B0604020202020204" pitchFamily="34" charset="0"/>
            </a:endParaRPr>
          </a:p>
        </p:txBody>
      </p:sp>
      <p:sp>
        <p:nvSpPr>
          <p:cNvPr id="49" name="TextBox 17">
            <a:extLst>
              <a:ext uri="{FF2B5EF4-FFF2-40B4-BE49-F238E27FC236}">
                <a16:creationId xmlns:a16="http://schemas.microsoft.com/office/drawing/2014/main" id="{1F0FF8DC-DFB7-486E-8B97-3ED82313891E}"/>
              </a:ext>
            </a:extLst>
          </p:cNvPr>
          <p:cNvSpPr txBox="1">
            <a:spLocks noChangeArrowheads="1"/>
          </p:cNvSpPr>
          <p:nvPr/>
        </p:nvSpPr>
        <p:spPr bwMode="auto">
          <a:xfrm>
            <a:off x="29640855" y="23770300"/>
            <a:ext cx="14009913" cy="3719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Acknowledgements</a:t>
            </a:r>
            <a:endParaRPr lang="en-US" sz="3800" b="1" dirty="0">
              <a:solidFill>
                <a:srgbClr val="0F1B3B"/>
              </a:solidFill>
              <a:latin typeface="Arial"/>
              <a:cs typeface="Arial"/>
            </a:endParaRPr>
          </a:p>
          <a:p>
            <a:pPr marL="571500" indent="-571500" algn="just">
              <a:buFont typeface="Arial" panose="020B0604020202020204" pitchFamily="34" charset="0"/>
              <a:buChar char="•"/>
            </a:pPr>
            <a:r>
              <a:rPr lang="en-US" sz="3000" dirty="0">
                <a:solidFill>
                  <a:srgbClr val="3C4660"/>
                </a:solidFill>
                <a:latin typeface="Arial"/>
                <a:cs typeface="Arial"/>
              </a:rPr>
              <a:t>The work was funded by TIDC Project C19.2020. </a:t>
            </a:r>
          </a:p>
          <a:p>
            <a:pPr marL="571500" indent="-571500" algn="just">
              <a:buFont typeface="Arial" panose="020B0604020202020204" pitchFamily="34" charset="0"/>
              <a:buChar char="•"/>
            </a:pPr>
            <a:r>
              <a:rPr lang="en-US" sz="3000" dirty="0">
                <a:solidFill>
                  <a:srgbClr val="3C4660"/>
                </a:solidFill>
                <a:latin typeface="Arial"/>
                <a:cs typeface="Arial"/>
              </a:rPr>
              <a:t>Support and collaborations from TIDC and project technical champions (Mr. Benjamin Foster from Maine DOT and Mr. Jeffery </a:t>
            </a:r>
            <a:r>
              <a:rPr lang="en-US" sz="3000" dirty="0" err="1">
                <a:solidFill>
                  <a:srgbClr val="3C4660"/>
                </a:solidFill>
                <a:latin typeface="Arial"/>
                <a:cs typeface="Arial"/>
              </a:rPr>
              <a:t>DeGraff</a:t>
            </a:r>
            <a:r>
              <a:rPr lang="en-US" sz="3000" dirty="0">
                <a:solidFill>
                  <a:srgbClr val="3C4660"/>
                </a:solidFill>
                <a:latin typeface="Arial"/>
                <a:cs typeface="Arial"/>
              </a:rPr>
              <a:t> from </a:t>
            </a:r>
            <a:r>
              <a:rPr lang="en-US" sz="3000" dirty="0" err="1">
                <a:solidFill>
                  <a:srgbClr val="3C4660"/>
                </a:solidFill>
                <a:latin typeface="Arial"/>
                <a:cs typeface="Arial"/>
              </a:rPr>
              <a:t>VTrans</a:t>
            </a:r>
            <a:r>
              <a:rPr lang="en-US" sz="3000" dirty="0">
                <a:solidFill>
                  <a:srgbClr val="3C4660"/>
                </a:solidFill>
                <a:latin typeface="Arial"/>
                <a:cs typeface="Arial"/>
              </a:rPr>
              <a:t>) and collaborator (Mr. Andrew </a:t>
            </a:r>
            <a:r>
              <a:rPr lang="en-US" sz="3000" dirty="0" err="1">
                <a:solidFill>
                  <a:srgbClr val="3C4660"/>
                </a:solidFill>
                <a:latin typeface="Arial"/>
                <a:cs typeface="Arial"/>
              </a:rPr>
              <a:t>Mroczkowski</a:t>
            </a:r>
            <a:r>
              <a:rPr lang="en-US" sz="3000" dirty="0">
                <a:solidFill>
                  <a:srgbClr val="3C4660"/>
                </a:solidFill>
                <a:latin typeface="Arial"/>
                <a:cs typeface="Arial"/>
              </a:rPr>
              <a:t> from Connecticut DOT) are appreciated</a:t>
            </a:r>
            <a:r>
              <a:rPr lang="en-US" sz="3000" dirty="0">
                <a:latin typeface="Arial"/>
                <a:cs typeface="Arial"/>
              </a:rPr>
              <a:t>.  </a:t>
            </a:r>
          </a:p>
        </p:txBody>
      </p:sp>
      <p:sp>
        <p:nvSpPr>
          <p:cNvPr id="39" name="TextBox 11">
            <a:extLst>
              <a:ext uri="{FF2B5EF4-FFF2-40B4-BE49-F238E27FC236}">
                <a16:creationId xmlns:a16="http://schemas.microsoft.com/office/drawing/2014/main" id="{88D3AA7D-CFF8-49F5-9B3F-962087552EBE}"/>
              </a:ext>
            </a:extLst>
          </p:cNvPr>
          <p:cNvSpPr txBox="1">
            <a:spLocks noChangeArrowheads="1"/>
          </p:cNvSpPr>
          <p:nvPr/>
        </p:nvSpPr>
        <p:spPr bwMode="auto">
          <a:xfrm>
            <a:off x="457903" y="7333207"/>
            <a:ext cx="13004291" cy="6433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Abstract</a:t>
            </a:r>
          </a:p>
          <a:p>
            <a:pPr marL="0" marR="0">
              <a:lnSpc>
                <a:spcPct val="115000"/>
              </a:lnSpc>
              <a:spcBef>
                <a:spcPts val="0"/>
              </a:spcBef>
              <a:spcAft>
                <a:spcPts val="0"/>
              </a:spcAft>
            </a:pPr>
            <a:r>
              <a:rPr lang="en-US" sz="2600" dirty="0">
                <a:solidFill>
                  <a:srgbClr val="0F1B3B"/>
                </a:solidFill>
                <a:effectLst/>
                <a:latin typeface="Arial" panose="020B0604020202020204" pitchFamily="34" charset="0"/>
                <a:ea typeface="Arial" panose="020B0604020202020204" pitchFamily="34" charset="0"/>
              </a:rPr>
              <a:t>Large woody debris accumulation near bridges exacerbates scour, which is responsible for one-third of bridge failures. Accurate methods of predicting debris generation, transport, entrapment, and dimensions are needed to improve public safety and bridge designs. Presently, a holistic, area-specific framework incorporating the risk from local vegetation, weather, soil, and river conditions to predict debris accumulation and scour is developed. Risk assessment of the riparian trees from bank instability and windthrow is conducted to obtain the debris generation probability. The design log length and scour are then computed for a case study of a bridge in Vermont under Hurricane Irene. Sensitivity analysis is performed considering various debris and pier configurations. The pier geometry is found a minor factor compared to the shape of the debris. Scour depths up to five meters are predicted, indicating the bridge could be at high risk.</a:t>
            </a:r>
          </a:p>
        </p:txBody>
      </p:sp>
      <p:sp>
        <p:nvSpPr>
          <p:cNvPr id="40" name="TextBox 17">
            <a:extLst>
              <a:ext uri="{FF2B5EF4-FFF2-40B4-BE49-F238E27FC236}">
                <a16:creationId xmlns:a16="http://schemas.microsoft.com/office/drawing/2014/main" id="{DC8E88D5-CFF1-4FBD-94E3-F05548BE260C}"/>
              </a:ext>
            </a:extLst>
          </p:cNvPr>
          <p:cNvSpPr txBox="1">
            <a:spLocks noChangeArrowheads="1"/>
          </p:cNvSpPr>
          <p:nvPr/>
        </p:nvSpPr>
        <p:spPr bwMode="auto">
          <a:xfrm>
            <a:off x="29640856" y="27494886"/>
            <a:ext cx="13760487" cy="3498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6877" tIns="43439" rIns="86877" bIns="43439">
            <a:spAutoFit/>
          </a:bodyPr>
          <a:lstStyle>
            <a:lvl1pPr>
              <a:defRPr sz="8600">
                <a:solidFill>
                  <a:schemeClr val="tx1"/>
                </a:solidFill>
                <a:latin typeface="Calibri" charset="0"/>
                <a:ea typeface="ＭＳ Ｐゴシック" charset="0"/>
                <a:cs typeface="ＭＳ Ｐゴシック" charset="0"/>
              </a:defRPr>
            </a:lvl1pPr>
            <a:lvl2pPr marL="742950" indent="-285750">
              <a:defRPr sz="8600">
                <a:solidFill>
                  <a:schemeClr val="tx1"/>
                </a:solidFill>
                <a:latin typeface="Calibri" charset="0"/>
                <a:ea typeface="ＭＳ Ｐゴシック" charset="0"/>
              </a:defRPr>
            </a:lvl2pPr>
            <a:lvl3pPr marL="1143000" indent="-228600">
              <a:defRPr sz="8600">
                <a:solidFill>
                  <a:schemeClr val="tx1"/>
                </a:solidFill>
                <a:latin typeface="Calibri" charset="0"/>
                <a:ea typeface="ＭＳ Ｐゴシック" charset="0"/>
              </a:defRPr>
            </a:lvl3pPr>
            <a:lvl4pPr marL="1600200" indent="-228600">
              <a:defRPr sz="8600">
                <a:solidFill>
                  <a:schemeClr val="tx1"/>
                </a:solidFill>
                <a:latin typeface="Calibri" charset="0"/>
                <a:ea typeface="ＭＳ Ｐゴシック" charset="0"/>
              </a:defRPr>
            </a:lvl4pPr>
            <a:lvl5pPr marL="2057400" indent="-228600">
              <a:defRPr sz="8600">
                <a:solidFill>
                  <a:schemeClr val="tx1"/>
                </a:solidFill>
                <a:latin typeface="Calibri" charset="0"/>
                <a:ea typeface="ＭＳ Ｐゴシック" charset="0"/>
              </a:defRPr>
            </a:lvl5pPr>
            <a:lvl6pPr marL="2514600" indent="-228600" defTabSz="2193925" fontAlgn="base">
              <a:spcBef>
                <a:spcPct val="0"/>
              </a:spcBef>
              <a:spcAft>
                <a:spcPct val="0"/>
              </a:spcAft>
              <a:defRPr sz="8600">
                <a:solidFill>
                  <a:schemeClr val="tx1"/>
                </a:solidFill>
                <a:latin typeface="Calibri" charset="0"/>
                <a:ea typeface="ＭＳ Ｐゴシック" charset="0"/>
              </a:defRPr>
            </a:lvl6pPr>
            <a:lvl7pPr marL="2971800" indent="-228600" defTabSz="2193925" fontAlgn="base">
              <a:spcBef>
                <a:spcPct val="0"/>
              </a:spcBef>
              <a:spcAft>
                <a:spcPct val="0"/>
              </a:spcAft>
              <a:defRPr sz="8600">
                <a:solidFill>
                  <a:schemeClr val="tx1"/>
                </a:solidFill>
                <a:latin typeface="Calibri" charset="0"/>
                <a:ea typeface="ＭＳ Ｐゴシック" charset="0"/>
              </a:defRPr>
            </a:lvl7pPr>
            <a:lvl8pPr marL="3429000" indent="-228600" defTabSz="2193925" fontAlgn="base">
              <a:spcBef>
                <a:spcPct val="0"/>
              </a:spcBef>
              <a:spcAft>
                <a:spcPct val="0"/>
              </a:spcAft>
              <a:defRPr sz="8600">
                <a:solidFill>
                  <a:schemeClr val="tx1"/>
                </a:solidFill>
                <a:latin typeface="Calibri" charset="0"/>
                <a:ea typeface="ＭＳ Ｐゴシック" charset="0"/>
              </a:defRPr>
            </a:lvl8pPr>
            <a:lvl9pPr marL="3886200" indent="-228600" defTabSz="2193925" fontAlgn="base">
              <a:spcBef>
                <a:spcPct val="0"/>
              </a:spcBef>
              <a:spcAft>
                <a:spcPct val="0"/>
              </a:spcAft>
              <a:defRPr sz="8600">
                <a:solidFill>
                  <a:schemeClr val="tx1"/>
                </a:solidFill>
                <a:latin typeface="Calibri" charset="0"/>
                <a:ea typeface="ＭＳ Ｐゴシック" charset="0"/>
              </a:defRPr>
            </a:lvl9pPr>
          </a:lstStyle>
          <a:p>
            <a:r>
              <a:rPr lang="en-US" b="1" dirty="0">
                <a:solidFill>
                  <a:srgbClr val="0F1B3B"/>
                </a:solidFill>
                <a:latin typeface="Arial"/>
                <a:cs typeface="Arial"/>
              </a:rPr>
              <a:t>References</a:t>
            </a:r>
            <a:endParaRPr lang="en-US" sz="3800" b="1" dirty="0">
              <a:solidFill>
                <a:srgbClr val="0F1B3B"/>
              </a:solidFill>
              <a:latin typeface="Arial"/>
              <a:cs typeface="Arial"/>
            </a:endParaRPr>
          </a:p>
          <a:p>
            <a:pPr marL="0" marR="0" algn="just">
              <a:lnSpc>
                <a:spcPct val="115000"/>
              </a:lnSpc>
              <a:spcBef>
                <a:spcPts val="0"/>
              </a:spcBef>
              <a:spcAft>
                <a:spcPts val="0"/>
              </a:spcAft>
            </a:pPr>
            <a:r>
              <a:rPr lang="en-US" sz="2400" dirty="0">
                <a:solidFill>
                  <a:srgbClr val="3C4660"/>
                </a:solidFill>
                <a:effectLst/>
                <a:latin typeface="Arial" panose="020B0604020202020204" pitchFamily="34" charset="0"/>
                <a:ea typeface="Arial" panose="020B0604020202020204" pitchFamily="34" charset="0"/>
              </a:rPr>
              <a:t>[1] Huang et al. 2019, “Landslide Potential Evaluation Using Fragility Curve Model” </a:t>
            </a:r>
          </a:p>
          <a:p>
            <a:pPr marL="0" marR="0" algn="just">
              <a:lnSpc>
                <a:spcPct val="115000"/>
              </a:lnSpc>
              <a:spcBef>
                <a:spcPts val="0"/>
              </a:spcBef>
              <a:spcAft>
                <a:spcPts val="0"/>
              </a:spcAft>
            </a:pPr>
            <a:r>
              <a:rPr lang="en-US" sz="2400" dirty="0">
                <a:solidFill>
                  <a:srgbClr val="3C4660"/>
                </a:solidFill>
                <a:effectLst/>
                <a:latin typeface="Arial" panose="020B0604020202020204" pitchFamily="34" charset="0"/>
                <a:ea typeface="Arial" panose="020B0604020202020204" pitchFamily="34" charset="0"/>
              </a:rPr>
              <a:t>[2] Lu and Zhang, 2021, “An Integrated Damage Modeling and Assessment Framework for Overhead Power Distribution Systems Considering Tree-Failure Risks,” </a:t>
            </a:r>
            <a:r>
              <a:rPr lang="en-US" sz="2400" i="1" dirty="0">
                <a:solidFill>
                  <a:srgbClr val="3C4660"/>
                </a:solidFill>
                <a:effectLst/>
                <a:latin typeface="Arial" panose="020B0604020202020204" pitchFamily="34" charset="0"/>
                <a:ea typeface="Arial" panose="020B0604020202020204" pitchFamily="34" charset="0"/>
              </a:rPr>
              <a:t>(Under review)</a:t>
            </a:r>
            <a:endParaRPr lang="en-US" sz="2400" dirty="0">
              <a:solidFill>
                <a:srgbClr val="3C4660"/>
              </a:solidFill>
              <a:effectLst/>
              <a:latin typeface="Arial" panose="020B0604020202020204" pitchFamily="34" charset="0"/>
              <a:ea typeface="Arial" panose="020B0604020202020204" pitchFamily="34" charset="0"/>
            </a:endParaRPr>
          </a:p>
          <a:p>
            <a:pPr marL="0" marR="0" algn="just">
              <a:lnSpc>
                <a:spcPct val="115000"/>
              </a:lnSpc>
              <a:spcBef>
                <a:spcPts val="0"/>
              </a:spcBef>
              <a:spcAft>
                <a:spcPts val="0"/>
              </a:spcAft>
            </a:pPr>
            <a:r>
              <a:rPr lang="en-US" sz="2400" dirty="0">
                <a:solidFill>
                  <a:srgbClr val="3C4660"/>
                </a:solidFill>
                <a:effectLst/>
                <a:latin typeface="Arial" panose="020B0604020202020204" pitchFamily="34" charset="0"/>
                <a:ea typeface="Arial" panose="020B0604020202020204" pitchFamily="34" charset="0"/>
              </a:rPr>
              <a:t>[3] McPherson et al 2016., “Urban Tree Database and Allometric Equations”</a:t>
            </a:r>
          </a:p>
          <a:p>
            <a:pPr marL="0" marR="0" algn="just">
              <a:lnSpc>
                <a:spcPct val="115000"/>
              </a:lnSpc>
              <a:spcBef>
                <a:spcPts val="0"/>
              </a:spcBef>
              <a:spcAft>
                <a:spcPts val="0"/>
              </a:spcAft>
            </a:pPr>
            <a:r>
              <a:rPr lang="en-US" sz="2400" dirty="0">
                <a:solidFill>
                  <a:srgbClr val="3C4660"/>
                </a:solidFill>
                <a:effectLst/>
                <a:latin typeface="Arial" panose="020B0604020202020204" pitchFamily="34" charset="0"/>
                <a:ea typeface="Arial" panose="020B0604020202020204" pitchFamily="34" charset="0"/>
              </a:rPr>
              <a:t>[4]  Arneson et al. , “Evaluating Scour at Bridges. HEC-18”</a:t>
            </a:r>
          </a:p>
        </p:txBody>
      </p:sp>
      <p:pic>
        <p:nvPicPr>
          <p:cNvPr id="41" name="Picture 40" descr="Chart&#10;&#10;Description automatically generated">
            <a:extLst>
              <a:ext uri="{FF2B5EF4-FFF2-40B4-BE49-F238E27FC236}">
                <a16:creationId xmlns:a16="http://schemas.microsoft.com/office/drawing/2014/main" id="{D5A0B7FC-ECD9-4C91-AAF1-4894475906C8}"/>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760698" y="8360126"/>
            <a:ext cx="5680710" cy="4260850"/>
          </a:xfrm>
          <a:prstGeom prst="rect">
            <a:avLst/>
          </a:prstGeom>
          <a:noFill/>
          <a:ln>
            <a:noFill/>
          </a:ln>
        </p:spPr>
      </p:pic>
      <p:sp>
        <p:nvSpPr>
          <p:cNvPr id="3" name="Oval 2">
            <a:extLst>
              <a:ext uri="{FF2B5EF4-FFF2-40B4-BE49-F238E27FC236}">
                <a16:creationId xmlns:a16="http://schemas.microsoft.com/office/drawing/2014/main" id="{1F0F7EB5-3DF4-4CA4-8FAD-3771E0C0B1AD}"/>
              </a:ext>
            </a:extLst>
          </p:cNvPr>
          <p:cNvSpPr/>
          <p:nvPr/>
        </p:nvSpPr>
        <p:spPr>
          <a:xfrm>
            <a:off x="-3875314" y="9231086"/>
            <a:ext cx="1262743" cy="113211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PosterTemplateLandscape_IndustrialTest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82531A09F5AC4F8065D5397F5FF8F8" ma:contentTypeVersion="13" ma:contentTypeDescription="Create a new document." ma:contentTypeScope="" ma:versionID="a44b719156b9488509ac54e3db2ef097">
  <xsd:schema xmlns:xsd="http://www.w3.org/2001/XMLSchema" xmlns:xs="http://www.w3.org/2001/XMLSchema" xmlns:p="http://schemas.microsoft.com/office/2006/metadata/properties" xmlns:ns2="2d158fa6-04c4-4b0b-9211-ddc5f24494d5" xmlns:ns3="0f169feb-6904-43e8-99c0-9fedfdfa937f" targetNamespace="http://schemas.microsoft.com/office/2006/metadata/properties" ma:root="true" ma:fieldsID="0ac257700bf034aa504499de4fc88220" ns2:_="" ns3:_="">
    <xsd:import namespace="2d158fa6-04c4-4b0b-9211-ddc5f24494d5"/>
    <xsd:import namespace="0f169feb-6904-43e8-99c0-9fedfdfa937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158fa6-04c4-4b0b-9211-ddc5f24494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169feb-6904-43e8-99c0-9fedfdfa937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FB92BE-82E0-4D69-87B7-D153C8D88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158fa6-04c4-4b0b-9211-ddc5f24494d5"/>
    <ds:schemaRef ds:uri="0f169feb-6904-43e8-99c0-9fedfdfa93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63B258-11CA-4C4C-A2F5-3152A9FE9EF1}">
  <ds:schemaRefs>
    <ds:schemaRef ds:uri="http://schemas.microsoft.com/office/2006/documentManagement/types"/>
    <ds:schemaRef ds:uri="http://purl.org/dc/terms/"/>
    <ds:schemaRef ds:uri="http://schemas.openxmlformats.org/package/2006/metadata/core-properties"/>
    <ds:schemaRef ds:uri="http://purl.org/dc/elements/1.1/"/>
    <ds:schemaRef ds:uri="2d158fa6-04c4-4b0b-9211-ddc5f24494d5"/>
    <ds:schemaRef ds:uri="http://schemas.microsoft.com/office/2006/metadata/properties"/>
    <ds:schemaRef ds:uri="http://www.w3.org/XML/1998/namespace"/>
    <ds:schemaRef ds:uri="http://schemas.microsoft.com/office/infopath/2007/PartnerControls"/>
    <ds:schemaRef ds:uri="0f169feb-6904-43e8-99c0-9fedfdfa937f"/>
    <ds:schemaRef ds:uri="http://purl.org/dc/dcmitype/"/>
  </ds:schemaRefs>
</ds:datastoreItem>
</file>

<file path=customXml/itemProps3.xml><?xml version="1.0" encoding="utf-8"?>
<ds:datastoreItem xmlns:ds="http://schemas.openxmlformats.org/officeDocument/2006/customXml" ds:itemID="{8B0E7288-1A87-4FC6-81AB-F5A4503755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PosterTemplateLandscape_IndustrialTesting.pot</Template>
  <TotalTime>2798</TotalTime>
  <Words>778</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Rockwell</vt:lpstr>
      <vt:lpstr>PosterTemplateLandscape_IndustrialTesting</vt:lpstr>
      <vt:lpstr>Modeling Bridge Debris Accumulation Dimensions and Scour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Kip Palmer</dc:creator>
  <cp:lastModifiedBy>Hughes, William</cp:lastModifiedBy>
  <cp:revision>47</cp:revision>
  <dcterms:created xsi:type="dcterms:W3CDTF">2013-01-04T18:36:07Z</dcterms:created>
  <dcterms:modified xsi:type="dcterms:W3CDTF">2021-10-28T23:46:56Z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0x0101004B82531A09F5AC4F8065D5397F5FF8F8</vt:lpwstr>
  </property>
  <property fmtid="{D5CDD505-2E9C-101B-9397-08002B2CF9AE}" pid="3" name="Order">
    <vt:r8>900</vt:r8>
  </property>
</Properties>
</file>