
<file path=[Content_Types].xml><?xml version="1.0" encoding="utf-8"?>
<Types xmlns="http://schemas.openxmlformats.org/package/2006/content-types">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1pPr>
    <a:lvl2pPr marL="2193673" indent="-173652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2pPr>
    <a:lvl3pPr marL="4387346" indent="-3473052"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3pPr>
    <a:lvl4pPr marL="6582607" indent="-521116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4pPr>
    <a:lvl5pPr marL="8776280" indent="-6947690"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5pPr>
    <a:lvl6pPr marL="2285738" algn="l" defTabSz="457148" rtl="0" eaLnBrk="1" latinLnBrk="0" hangingPunct="1">
      <a:defRPr sz="8630" kern="1200">
        <a:solidFill>
          <a:schemeClr val="tx1"/>
        </a:solidFill>
        <a:latin typeface="Calibri" charset="0"/>
        <a:ea typeface="ＭＳ Ｐゴシック" charset="0"/>
        <a:cs typeface="ＭＳ Ｐゴシック" charset="0"/>
      </a:defRPr>
    </a:lvl6pPr>
    <a:lvl7pPr marL="2742885" algn="l" defTabSz="457148" rtl="0" eaLnBrk="1" latinLnBrk="0" hangingPunct="1">
      <a:defRPr sz="8630" kern="1200">
        <a:solidFill>
          <a:schemeClr val="tx1"/>
        </a:solidFill>
        <a:latin typeface="Calibri" charset="0"/>
        <a:ea typeface="ＭＳ Ｐゴシック" charset="0"/>
        <a:cs typeface="ＭＳ Ｐゴシック" charset="0"/>
      </a:defRPr>
    </a:lvl7pPr>
    <a:lvl8pPr marL="3200033" algn="l" defTabSz="457148" rtl="0" eaLnBrk="1" latinLnBrk="0" hangingPunct="1">
      <a:defRPr sz="8630" kern="1200">
        <a:solidFill>
          <a:schemeClr val="tx1"/>
        </a:solidFill>
        <a:latin typeface="Calibri" charset="0"/>
        <a:ea typeface="ＭＳ Ｐゴシック" charset="0"/>
        <a:cs typeface="ＭＳ Ｐゴシック" charset="0"/>
      </a:defRPr>
    </a:lvl8pPr>
    <a:lvl9pPr marL="3657181" algn="l" defTabSz="457148" rtl="0" eaLnBrk="1" latinLnBrk="0" hangingPunct="1">
      <a:defRPr sz="863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B3B"/>
    <a:srgbClr val="0E0F33"/>
    <a:srgbClr val="F2E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471" autoAdjust="0"/>
    <p:restoredTop sz="94660"/>
  </p:normalViewPr>
  <p:slideViewPr>
    <p:cSldViewPr snapToGrid="0" snapToObjects="1">
      <p:cViewPr>
        <p:scale>
          <a:sx n="15" d="100"/>
          <a:sy n="15" d="100"/>
        </p:scale>
        <p:origin x="1544" y="26"/>
      </p:cViewPr>
      <p:guideLst>
        <p:guide orient="horz" pos="10368"/>
        <p:guide pos="138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smtClean="0">
                <a:latin typeface="+mn-lt"/>
                <a:ea typeface="+mn-ea"/>
                <a:cs typeface="+mn-cs"/>
              </a:defRPr>
            </a:lvl1pPr>
          </a:lstStyle>
          <a:p>
            <a:pPr>
              <a:defRPr/>
            </a:pPr>
            <a:fld id="{AB3BCA96-AA2C-0743-9CFE-8FE2649A7D4D}" type="datetimeFigureOut">
              <a:rPr lang="en-US"/>
              <a:pPr>
                <a:defRPr/>
              </a:pPr>
              <a:t>11/1/2021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smtClean="0">
                <a:latin typeface="+mn-lt"/>
                <a:ea typeface="+mn-ea"/>
                <a:cs typeface="+mn-cs"/>
              </a:defRPr>
            </a:lvl1pPr>
          </a:lstStyle>
          <a:p>
            <a:pPr>
              <a:defRPr/>
            </a:pPr>
            <a:fld id="{B60DC7FA-5E92-7F4A-8DB4-2367971C915D}" type="slidenum">
              <a:rPr lang="en-US"/>
              <a:pPr>
                <a:defRPr/>
              </a:pPr>
              <a:t>‹#›</a:t>
            </a:fld>
            <a:endParaRPr lang="en-US"/>
          </a:p>
        </p:txBody>
      </p:sp>
    </p:spTree>
    <p:extLst>
      <p:ext uri="{BB962C8B-B14F-4D97-AF65-F5344CB8AC3E}">
        <p14:creationId xmlns:p14="http://schemas.microsoft.com/office/powerpoint/2010/main" val="19324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E0E2-86A7-4916-B723-754328BD2D1B}" type="datetimeFigureOut">
              <a:rPr lang="en-US" smtClean="0"/>
              <a:t>11/1/2021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789F-EB83-4221-A7F4-CD9FF40A8F74}" type="slidenum">
              <a:rPr lang="en-US" smtClean="0"/>
              <a:t>‹#›</a:t>
            </a:fld>
            <a:endParaRPr lang="en-US"/>
          </a:p>
        </p:txBody>
      </p:sp>
    </p:spTree>
    <p:extLst>
      <p:ext uri="{BB962C8B-B14F-4D97-AF65-F5344CB8AC3E}">
        <p14:creationId xmlns:p14="http://schemas.microsoft.com/office/powerpoint/2010/main" val="464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8789F-EB83-4221-A7F4-CD9FF40A8F74}" type="slidenum">
              <a:rPr lang="en-US" smtClean="0"/>
              <a:t>1</a:t>
            </a:fld>
            <a:endParaRPr lang="en-US"/>
          </a:p>
        </p:txBody>
      </p:sp>
    </p:spTree>
    <p:extLst>
      <p:ext uri="{BB962C8B-B14F-4D97-AF65-F5344CB8AC3E}">
        <p14:creationId xmlns:p14="http://schemas.microsoft.com/office/powerpoint/2010/main" val="96830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7068" y="3609701"/>
            <a:ext cx="37307520" cy="2219558"/>
          </a:xfrm>
          <a:prstGeom prst="rect">
            <a:avLst/>
          </a:prstGeom>
        </p:spPr>
        <p:txBody>
          <a:bodyPr lIns="417010" tIns="208505" rIns="417010" bIns="208505"/>
          <a:lstStyle>
            <a:lvl1pPr algn="l">
              <a:defRPr sz="12500" b="1" i="0">
                <a:solidFill>
                  <a:srgbClr val="F2EBCD"/>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1555648" y="6631480"/>
            <a:ext cx="30723840" cy="2554559"/>
          </a:xfrm>
          <a:prstGeom prst="rect">
            <a:avLst/>
          </a:prstGeom>
        </p:spPr>
        <p:txBody>
          <a:bodyPr lIns="417010" tIns="208505" rIns="417010" bIns="208505"/>
          <a:lstStyle>
            <a:lvl1pPr marL="0" indent="0" algn="l">
              <a:buNone/>
              <a:defRPr sz="7000" b="0" i="0">
                <a:solidFill>
                  <a:srgbClr val="F2EBCD"/>
                </a:solidFill>
                <a:latin typeface="Rockwell"/>
                <a:cs typeface="Rockwell"/>
              </a:defRPr>
            </a:lvl1pPr>
            <a:lvl2pPr marL="2085051" indent="0" algn="ctr">
              <a:buNone/>
              <a:defRPr>
                <a:solidFill>
                  <a:schemeClr val="tx1">
                    <a:tint val="75000"/>
                  </a:schemeClr>
                </a:solidFill>
              </a:defRPr>
            </a:lvl2pPr>
            <a:lvl3pPr marL="4170103" indent="0" algn="ctr">
              <a:buNone/>
              <a:defRPr>
                <a:solidFill>
                  <a:schemeClr val="tx1">
                    <a:tint val="75000"/>
                  </a:schemeClr>
                </a:solidFill>
              </a:defRPr>
            </a:lvl3pPr>
            <a:lvl4pPr marL="6255154" indent="0" algn="ctr">
              <a:buNone/>
              <a:defRPr>
                <a:solidFill>
                  <a:schemeClr val="tx1">
                    <a:tint val="75000"/>
                  </a:schemeClr>
                </a:solidFill>
              </a:defRPr>
            </a:lvl4pPr>
            <a:lvl5pPr marL="8340206" indent="0" algn="ctr">
              <a:buNone/>
              <a:defRPr>
                <a:solidFill>
                  <a:schemeClr val="tx1">
                    <a:tint val="75000"/>
                  </a:schemeClr>
                </a:solidFill>
              </a:defRPr>
            </a:lvl5pPr>
            <a:lvl6pPr marL="10425257" indent="0" algn="ctr">
              <a:buNone/>
              <a:defRPr>
                <a:solidFill>
                  <a:schemeClr val="tx1">
                    <a:tint val="75000"/>
                  </a:schemeClr>
                </a:solidFill>
              </a:defRPr>
            </a:lvl6pPr>
            <a:lvl7pPr marL="12510309" indent="0" algn="ctr">
              <a:buNone/>
              <a:defRPr>
                <a:solidFill>
                  <a:schemeClr val="tx1">
                    <a:tint val="75000"/>
                  </a:schemeClr>
                </a:solidFill>
              </a:defRPr>
            </a:lvl7pPr>
            <a:lvl8pPr marL="14595360" indent="0" algn="ctr">
              <a:buNone/>
              <a:defRPr>
                <a:solidFill>
                  <a:schemeClr val="tx1">
                    <a:tint val="75000"/>
                  </a:schemeClr>
                </a:solidFill>
              </a:defRPr>
            </a:lvl8pPr>
            <a:lvl9pPr marL="1668041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2671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669362"/>
            <a:ext cx="43891200" cy="3598797"/>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sp>
        <p:nvSpPr>
          <p:cNvPr id="6" name="Rectangle 5"/>
          <p:cNvSpPr/>
          <p:nvPr userDrawn="1"/>
        </p:nvSpPr>
        <p:spPr>
          <a:xfrm>
            <a:off x="-79373" y="32106908"/>
            <a:ext cx="44259203" cy="811493"/>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871329"/>
            <a:ext cx="12131040" cy="22806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0491" y="545344"/>
            <a:ext cx="2893897" cy="2971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4448" rtl="0" eaLnBrk="1" fontAlgn="base" hangingPunct="1">
        <a:spcBef>
          <a:spcPct val="0"/>
        </a:spcBef>
        <a:spcAft>
          <a:spcPct val="0"/>
        </a:spcAft>
        <a:defRPr sz="20000" kern="1200">
          <a:solidFill>
            <a:schemeClr val="tx1"/>
          </a:solidFill>
          <a:latin typeface="+mj-lt"/>
          <a:ea typeface="ＭＳ Ｐゴシック" charset="0"/>
          <a:cs typeface="ＭＳ Ｐゴシック" charset="0"/>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p:titleStyle>
    <p:bodyStyle>
      <a:lvl1pPr marL="1562582" indent="-1562582" algn="l" defTabSz="2084448" rtl="0" eaLnBrk="1" fontAlgn="base" hangingPunct="1">
        <a:spcBef>
          <a:spcPct val="20000"/>
        </a:spcBef>
        <a:spcAft>
          <a:spcPct val="0"/>
        </a:spcAft>
        <a:buFont typeface="Arial" charset="0"/>
        <a:buChar char="•"/>
        <a:defRPr sz="14600" kern="1200">
          <a:solidFill>
            <a:schemeClr val="tx1"/>
          </a:solidFill>
          <a:latin typeface="+mn-lt"/>
          <a:ea typeface="ＭＳ Ｐゴシック" charset="0"/>
          <a:cs typeface="ＭＳ Ｐゴシック" charset="0"/>
        </a:defRPr>
      </a:lvl1pPr>
      <a:lvl2pPr marL="3387605" indent="-1303157" algn="l" defTabSz="2084448" rtl="0" eaLnBrk="1" fontAlgn="base" hangingPunct="1">
        <a:spcBef>
          <a:spcPct val="20000"/>
        </a:spcBef>
        <a:spcAft>
          <a:spcPct val="0"/>
        </a:spcAft>
        <a:buFont typeface="Arial" charset="0"/>
        <a:buChar char="–"/>
        <a:defRPr sz="12700" kern="1200">
          <a:solidFill>
            <a:schemeClr val="tx1"/>
          </a:solidFill>
          <a:latin typeface="+mn-lt"/>
          <a:ea typeface="ＭＳ Ｐゴシック" charset="0"/>
          <a:cs typeface="+mn-cs"/>
        </a:defRPr>
      </a:lvl2pPr>
      <a:lvl3pPr marL="5212629" indent="-1042225" algn="l" defTabSz="2084448" rtl="0" eaLnBrk="1" fontAlgn="base" hangingPunct="1">
        <a:spcBef>
          <a:spcPct val="20000"/>
        </a:spcBef>
        <a:spcAft>
          <a:spcPct val="0"/>
        </a:spcAft>
        <a:buFont typeface="Arial" charset="0"/>
        <a:buChar char="•"/>
        <a:defRPr sz="10900" kern="1200">
          <a:solidFill>
            <a:schemeClr val="tx1"/>
          </a:solidFill>
          <a:latin typeface="+mn-lt"/>
          <a:ea typeface="ＭＳ Ｐゴシック" charset="0"/>
          <a:cs typeface="+mn-cs"/>
        </a:defRPr>
      </a:lvl3pPr>
      <a:lvl4pPr marL="7297077"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4pPr>
      <a:lvl5pPr marL="9381525"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5pPr>
      <a:lvl6pPr marL="11467783" indent="-1042526" algn="l" defTabSz="2085051" rtl="0" eaLnBrk="1" latinLnBrk="0" hangingPunct="1">
        <a:spcBef>
          <a:spcPct val="20000"/>
        </a:spcBef>
        <a:buFont typeface="Arial"/>
        <a:buChar char="•"/>
        <a:defRPr sz="9100" kern="1200">
          <a:solidFill>
            <a:schemeClr val="tx1"/>
          </a:solidFill>
          <a:latin typeface="+mn-lt"/>
          <a:ea typeface="+mn-ea"/>
          <a:cs typeface="+mn-cs"/>
        </a:defRPr>
      </a:lvl6pPr>
      <a:lvl7pPr marL="13552834" indent="-1042526" algn="l" defTabSz="2085051" rtl="0" eaLnBrk="1" latinLnBrk="0" hangingPunct="1">
        <a:spcBef>
          <a:spcPct val="20000"/>
        </a:spcBef>
        <a:buFont typeface="Arial"/>
        <a:buChar char="•"/>
        <a:defRPr sz="9100" kern="1200">
          <a:solidFill>
            <a:schemeClr val="tx1"/>
          </a:solidFill>
          <a:latin typeface="+mn-lt"/>
          <a:ea typeface="+mn-ea"/>
          <a:cs typeface="+mn-cs"/>
        </a:defRPr>
      </a:lvl7pPr>
      <a:lvl8pPr marL="15637886" indent="-1042526" algn="l" defTabSz="2085051" rtl="0" eaLnBrk="1" latinLnBrk="0" hangingPunct="1">
        <a:spcBef>
          <a:spcPct val="20000"/>
        </a:spcBef>
        <a:buFont typeface="Arial"/>
        <a:buChar char="•"/>
        <a:defRPr sz="9100" kern="1200">
          <a:solidFill>
            <a:schemeClr val="tx1"/>
          </a:solidFill>
          <a:latin typeface="+mn-lt"/>
          <a:ea typeface="+mn-ea"/>
          <a:cs typeface="+mn-cs"/>
        </a:defRPr>
      </a:lvl8pPr>
      <a:lvl9pPr marL="17722937" indent="-1042526" algn="l" defTabSz="20850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5051" rtl="0" eaLnBrk="1" latinLnBrk="0" hangingPunct="1">
        <a:defRPr sz="8200" kern="1200">
          <a:solidFill>
            <a:schemeClr val="tx1"/>
          </a:solidFill>
          <a:latin typeface="+mn-lt"/>
          <a:ea typeface="+mn-ea"/>
          <a:cs typeface="+mn-cs"/>
        </a:defRPr>
      </a:lvl1pPr>
      <a:lvl2pPr marL="2085051" algn="l" defTabSz="2085051" rtl="0" eaLnBrk="1" latinLnBrk="0" hangingPunct="1">
        <a:defRPr sz="8200" kern="1200">
          <a:solidFill>
            <a:schemeClr val="tx1"/>
          </a:solidFill>
          <a:latin typeface="+mn-lt"/>
          <a:ea typeface="+mn-ea"/>
          <a:cs typeface="+mn-cs"/>
        </a:defRPr>
      </a:lvl2pPr>
      <a:lvl3pPr marL="4170103" algn="l" defTabSz="2085051" rtl="0" eaLnBrk="1" latinLnBrk="0" hangingPunct="1">
        <a:defRPr sz="8200" kern="1200">
          <a:solidFill>
            <a:schemeClr val="tx1"/>
          </a:solidFill>
          <a:latin typeface="+mn-lt"/>
          <a:ea typeface="+mn-ea"/>
          <a:cs typeface="+mn-cs"/>
        </a:defRPr>
      </a:lvl3pPr>
      <a:lvl4pPr marL="6255154" algn="l" defTabSz="2085051" rtl="0" eaLnBrk="1" latinLnBrk="0" hangingPunct="1">
        <a:defRPr sz="8200" kern="1200">
          <a:solidFill>
            <a:schemeClr val="tx1"/>
          </a:solidFill>
          <a:latin typeface="+mn-lt"/>
          <a:ea typeface="+mn-ea"/>
          <a:cs typeface="+mn-cs"/>
        </a:defRPr>
      </a:lvl4pPr>
      <a:lvl5pPr marL="8340206" algn="l" defTabSz="2085051" rtl="0" eaLnBrk="1" latinLnBrk="0" hangingPunct="1">
        <a:defRPr sz="8200" kern="1200">
          <a:solidFill>
            <a:schemeClr val="tx1"/>
          </a:solidFill>
          <a:latin typeface="+mn-lt"/>
          <a:ea typeface="+mn-ea"/>
          <a:cs typeface="+mn-cs"/>
        </a:defRPr>
      </a:lvl5pPr>
      <a:lvl6pPr marL="10425257" algn="l" defTabSz="2085051" rtl="0" eaLnBrk="1" latinLnBrk="0" hangingPunct="1">
        <a:defRPr sz="8200" kern="1200">
          <a:solidFill>
            <a:schemeClr val="tx1"/>
          </a:solidFill>
          <a:latin typeface="+mn-lt"/>
          <a:ea typeface="+mn-ea"/>
          <a:cs typeface="+mn-cs"/>
        </a:defRPr>
      </a:lvl6pPr>
      <a:lvl7pPr marL="12510309" algn="l" defTabSz="2085051" rtl="0" eaLnBrk="1" latinLnBrk="0" hangingPunct="1">
        <a:defRPr sz="8200" kern="1200">
          <a:solidFill>
            <a:schemeClr val="tx1"/>
          </a:solidFill>
          <a:latin typeface="+mn-lt"/>
          <a:ea typeface="+mn-ea"/>
          <a:cs typeface="+mn-cs"/>
        </a:defRPr>
      </a:lvl7pPr>
      <a:lvl8pPr marL="14595360" algn="l" defTabSz="2085051" rtl="0" eaLnBrk="1" latinLnBrk="0" hangingPunct="1">
        <a:defRPr sz="8200" kern="1200">
          <a:solidFill>
            <a:schemeClr val="tx1"/>
          </a:solidFill>
          <a:latin typeface="+mn-lt"/>
          <a:ea typeface="+mn-ea"/>
          <a:cs typeface="+mn-cs"/>
        </a:defRPr>
      </a:lvl8pPr>
      <a:lvl9pPr marL="16680412" algn="l" defTabSz="20850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slideLayout" Target="../slideLayouts/slideLayout1.xml"/><Relationship Id="rId7" Type="http://schemas.openxmlformats.org/officeDocument/2006/relationships/image" Target="../media/image5.jpeg"/><Relationship Id="rId12" Type="http://schemas.openxmlformats.org/officeDocument/2006/relationships/image" Target="../media/image10.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emf"/><Relationship Id="rId4" Type="http://schemas.openxmlformats.org/officeDocument/2006/relationships/notesSlide" Target="../notesSlides/notesSlide1.xml"/><Relationship Id="rId9" Type="http://schemas.openxmlformats.org/officeDocument/2006/relationships/image" Target="../media/image7.em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itle 1"/>
          <p:cNvSpPr>
            <a:spLocks noGrp="1"/>
          </p:cNvSpPr>
          <p:nvPr>
            <p:ph type="ctrTitle"/>
          </p:nvPr>
        </p:nvSpPr>
        <p:spPr bwMode="auto">
          <a:xfrm>
            <a:off x="777239" y="3425062"/>
            <a:ext cx="42614121" cy="20343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9600" i="1" dirty="0">
                <a:solidFill>
                  <a:schemeClr val="bg1"/>
                </a:solidFill>
                <a:latin typeface="Arial"/>
                <a:cs typeface="Arial"/>
              </a:rPr>
              <a:t>The Effect of Various Pile Head Displacement in Pile Design of IAB</a:t>
            </a:r>
          </a:p>
        </p:txBody>
      </p:sp>
      <p:sp>
        <p:nvSpPr>
          <p:cNvPr id="10" name="TextBox 9"/>
          <p:cNvSpPr txBox="1"/>
          <p:nvPr/>
        </p:nvSpPr>
        <p:spPr>
          <a:xfrm>
            <a:off x="34225294" y="31498024"/>
            <a:ext cx="8290443" cy="580169"/>
          </a:xfrm>
          <a:prstGeom prst="rect">
            <a:avLst/>
          </a:prstGeom>
          <a:noFill/>
        </p:spPr>
        <p:txBody>
          <a:bodyPr lIns="86877" tIns="43439" rIns="86877" bIns="43439">
            <a:spAutoFit/>
          </a:bodyPr>
          <a:lstStyle/>
          <a:p>
            <a:pPr algn="r" defTabSz="2085051" fontAlgn="auto">
              <a:spcBef>
                <a:spcPts val="0"/>
              </a:spcBef>
              <a:spcAft>
                <a:spcPts val="0"/>
              </a:spcAft>
              <a:defRPr/>
            </a:pPr>
            <a:r>
              <a:rPr lang="en-US" sz="3200" dirty="0">
                <a:solidFill>
                  <a:srgbClr val="0F1B3B"/>
                </a:solidFill>
                <a:latin typeface="Arial"/>
                <a:cs typeface="Arial"/>
              </a:rPr>
              <a:t>October 2021 – www.tidc-utc.org​</a:t>
            </a:r>
            <a:endParaRPr lang="en-US" sz="2900" dirty="0">
              <a:solidFill>
                <a:srgbClr val="0F1B3B"/>
              </a:solidFill>
              <a:latin typeface="Arial"/>
              <a:ea typeface="+mn-ea"/>
              <a:cs typeface="Arial"/>
            </a:endParaRPr>
          </a:p>
        </p:txBody>
      </p:sp>
      <p:sp>
        <p:nvSpPr>
          <p:cNvPr id="2054" name="TextBox 11"/>
          <p:cNvSpPr txBox="1">
            <a:spLocks noChangeArrowheads="1"/>
          </p:cNvSpPr>
          <p:nvPr/>
        </p:nvSpPr>
        <p:spPr bwMode="auto">
          <a:xfrm>
            <a:off x="1670786" y="8003074"/>
            <a:ext cx="12187183" cy="22124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8800" b="1" dirty="0">
                <a:solidFill>
                  <a:srgbClr val="0F1B3B"/>
                </a:solidFill>
                <a:latin typeface="Arial"/>
                <a:cs typeface="Arial"/>
              </a:rPr>
              <a:t>Introduction</a:t>
            </a:r>
          </a:p>
          <a:p>
            <a:pPr algn="just">
              <a:spcBef>
                <a:spcPts val="1200"/>
              </a:spcBef>
            </a:pPr>
            <a:r>
              <a:rPr lang="en-US" sz="3800" dirty="0">
                <a:solidFill>
                  <a:srgbClr val="0F1B3B"/>
                </a:solidFill>
                <a:latin typeface="Arial"/>
                <a:cs typeface="Arial"/>
              </a:rPr>
              <a:t>Integral Abutment Bridges (IABs) are single or multiple span continuous deck bridges. Instead of movable expansion joints between the spans and bearings at the abutments, IABs have continuous decks integral with abutment walls. In order to minimize the effect of the longitudinal forces in the abutments, the abutment foundation is made flexible by supporting abutment walls on flexible piles</a:t>
            </a:r>
          </a:p>
          <a:p>
            <a:pPr marL="0" marR="0" lvl="0" indent="0" algn="l" defTabSz="2193673" rtl="0" eaLnBrk="1" fontAlgn="base" latinLnBrk="0" hangingPunct="1">
              <a:lnSpc>
                <a:spcPct val="100000"/>
              </a:lnSpc>
              <a:spcBef>
                <a:spcPts val="1200"/>
              </a:spcBef>
              <a:spcAft>
                <a:spcPct val="0"/>
              </a:spcAft>
              <a:buClrTx/>
              <a:buSzTx/>
              <a:buFontTx/>
              <a:buNone/>
              <a:tabLst/>
              <a:defRPr/>
            </a:pPr>
            <a:r>
              <a:rPr kumimoji="0" lang="en-US" sz="8000" b="1" i="0" u="none" strike="noStrike" kern="1200" cap="none" spc="0" normalizeH="0" baseline="0" noProof="0" dirty="0">
                <a:ln>
                  <a:noFill/>
                </a:ln>
                <a:solidFill>
                  <a:srgbClr val="0F1B3B"/>
                </a:solidFill>
                <a:effectLst/>
                <a:uLnTx/>
                <a:uFillTx/>
                <a:latin typeface="Arial"/>
                <a:ea typeface="ＭＳ Ｐゴシック" charset="0"/>
                <a:cs typeface="Arial"/>
              </a:rPr>
              <a:t>Objective</a:t>
            </a:r>
          </a:p>
          <a:p>
            <a:pPr marL="0" marR="0" lvl="0" indent="0" algn="just" defTabSz="2193673" rtl="0" eaLnBrk="1" fontAlgn="base" latinLnBrk="0" hangingPunct="1">
              <a:lnSpc>
                <a:spcPct val="100000"/>
              </a:lnSpc>
              <a:spcBef>
                <a:spcPts val="1200"/>
              </a:spcBef>
              <a:spcAft>
                <a:spcPct val="0"/>
              </a:spcAft>
              <a:buClrTx/>
              <a:buSzTx/>
              <a:buFontTx/>
              <a:buNone/>
              <a:tabLst/>
              <a:defRPr/>
            </a:pPr>
            <a:r>
              <a:rPr kumimoji="0" lang="en-US" sz="3800" b="0" i="0" u="none" strike="noStrike" kern="1200" cap="none" spc="0" normalizeH="0" baseline="0" noProof="0" dirty="0">
                <a:ln>
                  <a:noFill/>
                </a:ln>
                <a:solidFill>
                  <a:srgbClr val="0F1B3B"/>
                </a:solidFill>
                <a:effectLst/>
                <a:uLnTx/>
                <a:uFillTx/>
                <a:latin typeface="Arial"/>
                <a:ea typeface="ＭＳ Ｐゴシック" charset="0"/>
                <a:cs typeface="Arial"/>
              </a:rPr>
              <a:t>The objective of this study is to analyze the effect of the range of span length on the design of HP piles in IABs under thermal expansion, that is, how the range of span length will impact the fixity point, the bending moment values, and </a:t>
            </a:r>
          </a:p>
          <a:p>
            <a:pPr marL="0" marR="0" lvl="0" indent="0" algn="just" defTabSz="2193673" rtl="0" eaLnBrk="1" fontAlgn="base" latinLnBrk="0" hangingPunct="1">
              <a:lnSpc>
                <a:spcPct val="100000"/>
              </a:lnSpc>
              <a:spcBef>
                <a:spcPts val="1200"/>
              </a:spcBef>
              <a:spcAft>
                <a:spcPct val="0"/>
              </a:spcAft>
              <a:buClrTx/>
              <a:buSzTx/>
              <a:buFontTx/>
              <a:buNone/>
              <a:tabLst/>
              <a:defRPr/>
            </a:pPr>
            <a:r>
              <a:rPr kumimoji="0" lang="en-US" sz="3800" b="0" i="0" u="none" strike="noStrike" kern="1200" cap="none" spc="0" normalizeH="0" baseline="0" noProof="0" dirty="0">
                <a:ln>
                  <a:noFill/>
                </a:ln>
                <a:solidFill>
                  <a:srgbClr val="0F1B3B"/>
                </a:solidFill>
                <a:effectLst/>
                <a:uLnTx/>
                <a:uFillTx/>
                <a:latin typeface="Arial"/>
                <a:ea typeface="ＭＳ Ｐゴシック" charset="0"/>
                <a:cs typeface="Arial"/>
              </a:rPr>
              <a:t>the length of </a:t>
            </a:r>
          </a:p>
          <a:p>
            <a:pPr marL="0" marR="0" lvl="0" indent="0" algn="just" defTabSz="2193673" rtl="0" eaLnBrk="1" fontAlgn="base" latinLnBrk="0" hangingPunct="1">
              <a:lnSpc>
                <a:spcPct val="100000"/>
              </a:lnSpc>
              <a:spcBef>
                <a:spcPts val="1200"/>
              </a:spcBef>
              <a:spcAft>
                <a:spcPct val="0"/>
              </a:spcAft>
              <a:buClrTx/>
              <a:buSzTx/>
              <a:buFontTx/>
              <a:buNone/>
              <a:tabLst/>
              <a:defRPr/>
            </a:pPr>
            <a:r>
              <a:rPr kumimoji="0" lang="en-US" sz="3800" b="0" i="0" u="none" strike="noStrike" kern="1200" cap="none" spc="0" normalizeH="0" baseline="0" noProof="0" dirty="0">
                <a:ln>
                  <a:noFill/>
                </a:ln>
                <a:solidFill>
                  <a:srgbClr val="0F1B3B"/>
                </a:solidFill>
                <a:effectLst/>
                <a:uLnTx/>
                <a:uFillTx/>
                <a:latin typeface="Arial"/>
                <a:ea typeface="ＭＳ Ｐゴシック" charset="0"/>
                <a:cs typeface="Arial"/>
              </a:rPr>
              <a:t>the segments </a:t>
            </a:r>
          </a:p>
          <a:p>
            <a:pPr marL="0" marR="0" lvl="0" indent="0" algn="just" defTabSz="2193673" rtl="0" eaLnBrk="1" fontAlgn="base" latinLnBrk="0" hangingPunct="1">
              <a:lnSpc>
                <a:spcPct val="100000"/>
              </a:lnSpc>
              <a:spcBef>
                <a:spcPts val="1200"/>
              </a:spcBef>
              <a:spcAft>
                <a:spcPct val="0"/>
              </a:spcAft>
              <a:buClrTx/>
              <a:buSzTx/>
              <a:buFontTx/>
              <a:buNone/>
              <a:tabLst/>
              <a:defRPr/>
            </a:pPr>
            <a:r>
              <a:rPr kumimoji="0" lang="en-US" sz="3800" b="0" i="0" u="none" strike="noStrike" kern="1200" cap="none" spc="0" normalizeH="0" baseline="0" noProof="0" dirty="0">
                <a:ln>
                  <a:noFill/>
                </a:ln>
                <a:solidFill>
                  <a:srgbClr val="0F1B3B"/>
                </a:solidFill>
                <a:effectLst/>
                <a:uLnTx/>
                <a:uFillTx/>
                <a:latin typeface="Arial"/>
                <a:ea typeface="ＭＳ Ｐゴシック" charset="0"/>
                <a:cs typeface="Arial"/>
              </a:rPr>
              <a:t>of the piles.</a:t>
            </a:r>
          </a:p>
          <a:p>
            <a:pPr marL="0" marR="0" lvl="0" indent="0" algn="just" defTabSz="2193673" rtl="0" eaLnBrk="1" fontAlgn="base" latinLnBrk="0" hangingPunct="1">
              <a:lnSpc>
                <a:spcPct val="100000"/>
              </a:lnSpc>
              <a:spcBef>
                <a:spcPts val="1200"/>
              </a:spcBef>
              <a:spcAft>
                <a:spcPct val="0"/>
              </a:spcAft>
              <a:buClrTx/>
              <a:buSzTx/>
              <a:buFontTx/>
              <a:buNone/>
              <a:tabLst/>
              <a:defRPr/>
            </a:pPr>
            <a:r>
              <a:rPr kumimoji="0" lang="en-US" sz="3800" b="0" i="0" u="none" strike="noStrike" kern="1200" cap="none" spc="0" normalizeH="0" baseline="0" noProof="0" dirty="0">
                <a:ln>
                  <a:noFill/>
                </a:ln>
                <a:solidFill>
                  <a:srgbClr val="0F1B3B"/>
                </a:solidFill>
                <a:effectLst/>
                <a:uLnTx/>
                <a:uFillTx/>
                <a:latin typeface="Arial"/>
                <a:ea typeface="ＭＳ Ｐゴシック" charset="0"/>
                <a:cs typeface="Arial"/>
              </a:rPr>
              <a:t>The study </a:t>
            </a:r>
          </a:p>
          <a:p>
            <a:pPr marL="0" marR="0" lvl="0" indent="0" algn="just" defTabSz="2193673" rtl="0" eaLnBrk="1" fontAlgn="base" latinLnBrk="0" hangingPunct="1">
              <a:lnSpc>
                <a:spcPct val="100000"/>
              </a:lnSpc>
              <a:spcBef>
                <a:spcPts val="1200"/>
              </a:spcBef>
              <a:spcAft>
                <a:spcPct val="0"/>
              </a:spcAft>
              <a:buClrTx/>
              <a:buSzTx/>
              <a:buFontTx/>
              <a:buNone/>
              <a:tabLst/>
              <a:defRPr/>
            </a:pPr>
            <a:r>
              <a:rPr kumimoji="0" lang="en-US" sz="3800" b="0" i="0" u="none" strike="noStrike" kern="1200" cap="none" spc="0" normalizeH="0" baseline="0" noProof="0" dirty="0">
                <a:ln>
                  <a:noFill/>
                </a:ln>
                <a:solidFill>
                  <a:srgbClr val="0F1B3B"/>
                </a:solidFill>
                <a:effectLst/>
                <a:uLnTx/>
                <a:uFillTx/>
                <a:latin typeface="Arial"/>
                <a:ea typeface="ＭＳ Ｐゴシック" charset="0"/>
                <a:cs typeface="Arial"/>
              </a:rPr>
              <a:t>was done by </a:t>
            </a:r>
          </a:p>
          <a:p>
            <a:pPr marL="0" marR="0" lvl="0" indent="0" algn="just" defTabSz="2193673" rtl="0" eaLnBrk="1" fontAlgn="base" latinLnBrk="0" hangingPunct="1">
              <a:lnSpc>
                <a:spcPct val="100000"/>
              </a:lnSpc>
              <a:spcBef>
                <a:spcPts val="1200"/>
              </a:spcBef>
              <a:spcAft>
                <a:spcPct val="0"/>
              </a:spcAft>
              <a:buClrTx/>
              <a:buSzTx/>
              <a:buFontTx/>
              <a:buNone/>
              <a:tabLst/>
              <a:defRPr/>
            </a:pPr>
            <a:r>
              <a:rPr kumimoji="0" lang="en-US" sz="3800" b="0" i="0" u="none" strike="noStrike" kern="1200" cap="none" spc="0" normalizeH="0" baseline="0" noProof="0" dirty="0">
                <a:ln>
                  <a:noFill/>
                </a:ln>
                <a:solidFill>
                  <a:srgbClr val="0F1B3B"/>
                </a:solidFill>
                <a:effectLst/>
                <a:uLnTx/>
                <a:uFillTx/>
                <a:latin typeface="Arial"/>
                <a:ea typeface="ＭＳ Ｐゴシック" charset="0"/>
                <a:cs typeface="Arial"/>
              </a:rPr>
              <a:t>using LPILE, </a:t>
            </a:r>
          </a:p>
          <a:p>
            <a:pPr marL="0" marR="0" lvl="0" indent="0" algn="just" defTabSz="2193673" rtl="0" eaLnBrk="1" fontAlgn="base" latinLnBrk="0" hangingPunct="1">
              <a:lnSpc>
                <a:spcPct val="100000"/>
              </a:lnSpc>
              <a:spcBef>
                <a:spcPts val="1200"/>
              </a:spcBef>
              <a:spcAft>
                <a:spcPct val="0"/>
              </a:spcAft>
              <a:buClrTx/>
              <a:buSzTx/>
              <a:buFontTx/>
              <a:buNone/>
              <a:tabLst/>
              <a:defRPr/>
            </a:pPr>
            <a:r>
              <a:rPr kumimoji="0" lang="en-US" sz="3800" b="0" i="0" u="none" strike="noStrike" kern="1200" cap="none" spc="0" normalizeH="0" baseline="0" noProof="0" dirty="0">
                <a:ln>
                  <a:noFill/>
                </a:ln>
                <a:solidFill>
                  <a:srgbClr val="0F1B3B"/>
                </a:solidFill>
                <a:effectLst/>
                <a:uLnTx/>
                <a:uFillTx/>
                <a:latin typeface="Arial"/>
                <a:ea typeface="ＭＳ Ｐゴシック" charset="0"/>
                <a:cs typeface="Arial"/>
              </a:rPr>
              <a:t>varying the displacement at the pile head from 0.05 to 0.5 inches, but keeping the thermal loading, soil profile and cross sectional properties of the pile constant. The study was conducted orienting an HP pile in both the weak and the strong direction.</a:t>
            </a:r>
          </a:p>
          <a:p>
            <a:pPr marL="0" marR="0" lvl="0" indent="0" algn="just" defTabSz="2193673" rtl="0" eaLnBrk="1" fontAlgn="base" latinLnBrk="0" hangingPunct="1">
              <a:lnSpc>
                <a:spcPct val="100000"/>
              </a:lnSpc>
              <a:spcBef>
                <a:spcPts val="1200"/>
              </a:spcBef>
              <a:spcAft>
                <a:spcPct val="0"/>
              </a:spcAft>
              <a:buClrTx/>
              <a:buSzTx/>
              <a:buFontTx/>
              <a:buNone/>
              <a:tabLst/>
              <a:defRPr/>
            </a:pPr>
            <a:r>
              <a:rPr kumimoji="0" lang="en-US" sz="8000" b="1" i="0" u="none" strike="noStrike" kern="1200" cap="none" spc="0" normalizeH="0" baseline="0" noProof="0" dirty="0">
                <a:ln>
                  <a:noFill/>
                </a:ln>
                <a:solidFill>
                  <a:srgbClr val="0F1B3B"/>
                </a:solidFill>
                <a:effectLst/>
                <a:uLnTx/>
                <a:uFillTx/>
                <a:latin typeface="Arial"/>
                <a:ea typeface="ＭＳ Ｐゴシック" charset="0"/>
                <a:cs typeface="Arial"/>
              </a:rPr>
              <a:t>Cases Analyzed</a:t>
            </a:r>
          </a:p>
          <a:p>
            <a:pPr algn="just">
              <a:spcBef>
                <a:spcPts val="1200"/>
              </a:spcBef>
            </a:pPr>
            <a:r>
              <a:rPr lang="en-US" sz="3800" dirty="0">
                <a:solidFill>
                  <a:srgbClr val="0F1B3B"/>
                </a:solidFill>
                <a:latin typeface="Arial"/>
                <a:cs typeface="Arial"/>
              </a:rPr>
              <a:t>8 cases were studied of HP 12x74 by varying the pile head displacement to 0.05, 0.1, 0.2, 0.5 inches by keeping the soil profile and temperature difference same.</a:t>
            </a:r>
            <a:endParaRPr lang="en-US" sz="3800" dirty="0">
              <a:solidFill>
                <a:srgbClr val="0F1B3B"/>
              </a:solidFill>
              <a:latin typeface="Rockwell" charset="0"/>
              <a:cs typeface="Rockwell" charset="0"/>
            </a:endParaRPr>
          </a:p>
        </p:txBody>
      </p:sp>
      <mc:AlternateContent xmlns:mc="http://schemas.openxmlformats.org/markup-compatibility/2006" xmlns:a14="http://schemas.microsoft.com/office/drawing/2010/main">
        <mc:Choice Requires="a14">
          <p:sp>
            <p:nvSpPr>
              <p:cNvPr id="2060" name="TextBox 17"/>
              <p:cNvSpPr txBox="1">
                <a:spLocks noChangeArrowheads="1"/>
              </p:cNvSpPr>
              <p:nvPr/>
            </p:nvSpPr>
            <p:spPr bwMode="auto">
              <a:xfrm>
                <a:off x="29182712" y="18233022"/>
                <a:ext cx="13660417" cy="1166012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Summary</a:t>
                </a:r>
                <a:endParaRPr lang="en-US" sz="3800" b="1" dirty="0">
                  <a:solidFill>
                    <a:srgbClr val="0F1B3B"/>
                  </a:solidFill>
                  <a:latin typeface="Arial"/>
                  <a:cs typeface="Arial"/>
                </a:endParaRPr>
              </a:p>
              <a:p>
                <a:pPr marL="571500" indent="-571500" algn="just">
                  <a:spcBef>
                    <a:spcPts val="1200"/>
                  </a:spcBef>
                  <a:buFont typeface="Arial" panose="020B0604020202020204" pitchFamily="34" charset="0"/>
                  <a:buChar char="•"/>
                </a:pPr>
                <a:r>
                  <a:rPr lang="en-US" sz="3800" dirty="0">
                    <a:solidFill>
                      <a:srgbClr val="0F1B3B"/>
                    </a:solidFill>
                    <a:latin typeface="Arial" panose="020B0604020202020204" pitchFamily="34" charset="0"/>
                    <a:cs typeface="Arial" panose="020B0604020202020204" pitchFamily="34" charset="0"/>
                  </a:rPr>
                  <a:t>Various pile head displacements were generated are representation of constant </a:t>
                </a:r>
                <a14:m>
                  <m:oMath xmlns:m="http://schemas.openxmlformats.org/officeDocument/2006/math">
                    <m:r>
                      <a:rPr lang="el-GR" sz="3800" i="1" smtClean="0">
                        <a:solidFill>
                          <a:srgbClr val="0F1B3B"/>
                        </a:solidFill>
                        <a:latin typeface="Cambria Math" panose="02040503050406030204" pitchFamily="18" charset="0"/>
                        <a:cs typeface="Arial"/>
                      </a:rPr>
                      <m:t>𝛥</m:t>
                    </m:r>
                    <m:r>
                      <a:rPr lang="en-US" sz="3800" i="1">
                        <a:solidFill>
                          <a:srgbClr val="0F1B3B"/>
                        </a:solidFill>
                        <a:latin typeface="Cambria Math" panose="02040503050406030204" pitchFamily="18" charset="0"/>
                        <a:cs typeface="Arial"/>
                      </a:rPr>
                      <m:t>𝑇</m:t>
                    </m:r>
                  </m:oMath>
                </a14:m>
                <a:r>
                  <a:rPr lang="en-US" sz="3800" dirty="0">
                    <a:solidFill>
                      <a:srgbClr val="0F1B3B"/>
                    </a:solidFill>
                    <a:latin typeface="Arial" panose="020B0604020202020204" pitchFamily="34" charset="0"/>
                    <a:cs typeface="Arial" panose="020B0604020202020204" pitchFamily="34" charset="0"/>
                  </a:rPr>
                  <a:t>  and different </a:t>
                </a:r>
                <a:r>
                  <a:rPr lang="en-US" sz="3800" dirty="0">
                    <a:solidFill>
                      <a:srgbClr val="0F1B3B"/>
                    </a:solidFill>
                    <a:latin typeface="Arial"/>
                    <a:cs typeface="Arial"/>
                  </a:rPr>
                  <a:t>range of span length.</a:t>
                </a:r>
                <a:endParaRPr lang="en-US" sz="3800" dirty="0">
                  <a:solidFill>
                    <a:srgbClr val="0F1B3B"/>
                  </a:solidFill>
                  <a:latin typeface="Arial" panose="020B0604020202020204" pitchFamily="34" charset="0"/>
                  <a:cs typeface="Arial" panose="020B0604020202020204" pitchFamily="34" charset="0"/>
                </a:endParaRPr>
              </a:p>
              <a:p>
                <a:pPr algn="just">
                  <a:spcBef>
                    <a:spcPts val="1200"/>
                  </a:spcBef>
                </a:pPr>
                <a:endParaRPr lang="en-US" sz="3600" dirty="0">
                  <a:solidFill>
                    <a:srgbClr val="0F1B3B"/>
                  </a:solidFill>
                  <a:latin typeface="Arial"/>
                  <a:cs typeface="Arial"/>
                </a:endParaRPr>
              </a:p>
              <a:p>
                <a:pPr marL="571500" indent="-571500" algn="just">
                  <a:spcBef>
                    <a:spcPts val="1200"/>
                  </a:spcBef>
                  <a:buFont typeface="Arial" panose="020B0604020202020204" pitchFamily="34" charset="0"/>
                  <a:buChar char="•"/>
                </a:pPr>
                <a:r>
                  <a:rPr lang="en-US" sz="3800" dirty="0">
                    <a:solidFill>
                      <a:srgbClr val="0F1B3B"/>
                    </a:solidFill>
                    <a:latin typeface="Arial"/>
                    <a:cs typeface="Arial"/>
                  </a:rPr>
                  <a:t>The increment of pile head displacements will increase effective length of fixity point, unbraced pile length and maximum moment of top and 2</a:t>
                </a:r>
                <a:r>
                  <a:rPr lang="en-US" sz="3800" baseline="30000" dirty="0">
                    <a:solidFill>
                      <a:srgbClr val="0F1B3B"/>
                    </a:solidFill>
                    <a:latin typeface="Arial"/>
                    <a:cs typeface="Arial"/>
                  </a:rPr>
                  <a:t>nd</a:t>
                </a:r>
                <a:r>
                  <a:rPr lang="en-US" sz="3800" dirty="0">
                    <a:solidFill>
                      <a:srgbClr val="0F1B3B"/>
                    </a:solidFill>
                    <a:latin typeface="Arial"/>
                    <a:cs typeface="Arial"/>
                  </a:rPr>
                  <a:t> segment by 0.25 ft, 75%, and 87% respectively. </a:t>
                </a:r>
              </a:p>
              <a:p>
                <a:pPr algn="just">
                  <a:spcBef>
                    <a:spcPts val="1200"/>
                  </a:spcBef>
                </a:pPr>
                <a:endParaRPr lang="en-US" sz="3800" dirty="0">
                  <a:solidFill>
                    <a:srgbClr val="0F1B3B"/>
                  </a:solidFill>
                  <a:latin typeface="Arial"/>
                  <a:cs typeface="Arial"/>
                </a:endParaRPr>
              </a:p>
              <a:p>
                <a:pPr marL="571500" indent="-571500" algn="just">
                  <a:spcBef>
                    <a:spcPts val="1200"/>
                  </a:spcBef>
                  <a:buFont typeface="Arial" panose="020B0604020202020204" pitchFamily="34" charset="0"/>
                  <a:buChar char="•"/>
                </a:pPr>
                <a:r>
                  <a:rPr lang="en-US" sz="3800" dirty="0">
                    <a:solidFill>
                      <a:srgbClr val="0F1B3B"/>
                    </a:solidFill>
                    <a:latin typeface="Arial"/>
                    <a:cs typeface="Arial"/>
                  </a:rPr>
                  <a:t>The increment of pile head displacement as table 1, HP 12x74 pile oriented in weak axis will decrease effective length of fixity point by 4ft, unbraced length of top and 2</a:t>
                </a:r>
                <a:r>
                  <a:rPr lang="en-US" sz="3800" baseline="30000" dirty="0">
                    <a:solidFill>
                      <a:srgbClr val="0F1B3B"/>
                    </a:solidFill>
                    <a:latin typeface="Arial"/>
                    <a:cs typeface="Arial"/>
                  </a:rPr>
                  <a:t>nd</a:t>
                </a:r>
                <a:r>
                  <a:rPr lang="en-US" sz="3800" dirty="0">
                    <a:solidFill>
                      <a:srgbClr val="0F1B3B"/>
                    </a:solidFill>
                    <a:latin typeface="Arial"/>
                    <a:cs typeface="Arial"/>
                  </a:rPr>
                  <a:t> segment by 1ft and 2ft, and maximum moments of top and 2</a:t>
                </a:r>
                <a:r>
                  <a:rPr lang="en-US" sz="3800" baseline="30000" dirty="0">
                    <a:solidFill>
                      <a:srgbClr val="0F1B3B"/>
                    </a:solidFill>
                    <a:latin typeface="Arial"/>
                    <a:cs typeface="Arial"/>
                  </a:rPr>
                  <a:t>nd</a:t>
                </a:r>
                <a:r>
                  <a:rPr lang="en-US" sz="3800" dirty="0">
                    <a:solidFill>
                      <a:srgbClr val="0F1B3B"/>
                    </a:solidFill>
                    <a:latin typeface="Arial"/>
                    <a:cs typeface="Arial"/>
                  </a:rPr>
                  <a:t> segment by 96% and 82% in the pile due to more flexibility of pile with compared to strong axis.</a:t>
                </a:r>
              </a:p>
              <a:p>
                <a:pPr marL="571500" indent="-571500" algn="just">
                  <a:spcBef>
                    <a:spcPts val="1200"/>
                  </a:spcBef>
                  <a:buFont typeface="Arial" panose="020B0604020202020204" pitchFamily="34" charset="0"/>
                  <a:buChar char="•"/>
                </a:pPr>
                <a:endParaRPr lang="en-US" sz="3800" dirty="0">
                  <a:solidFill>
                    <a:srgbClr val="0F1B3B"/>
                  </a:solidFill>
                  <a:latin typeface="Arial"/>
                  <a:cs typeface="Arial"/>
                </a:endParaRPr>
              </a:p>
            </p:txBody>
          </p:sp>
        </mc:Choice>
        <mc:Fallback xmlns="">
          <p:sp>
            <p:nvSpPr>
              <p:cNvPr id="2060" name="TextBox 17"/>
              <p:cNvSpPr txBox="1">
                <a:spLocks noRot="1" noChangeAspect="1" noMove="1" noResize="1" noEditPoints="1" noAdjustHandles="1" noChangeArrowheads="1" noChangeShapeType="1" noTextEdit="1"/>
              </p:cNvSpPr>
              <p:nvPr/>
            </p:nvSpPr>
            <p:spPr bwMode="auto">
              <a:xfrm>
                <a:off x="29182712" y="18233022"/>
                <a:ext cx="13660417" cy="11660125"/>
              </a:xfrm>
              <a:prstGeom prst="rect">
                <a:avLst/>
              </a:prstGeom>
              <a:blipFill>
                <a:blip r:embed="rId5"/>
                <a:stretch>
                  <a:fillRect l="-4195" t="-2457" r="-147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62" name="TextBox 19"/>
          <p:cNvSpPr txBox="1">
            <a:spLocks noChangeArrowheads="1"/>
          </p:cNvSpPr>
          <p:nvPr/>
        </p:nvSpPr>
        <p:spPr bwMode="auto">
          <a:xfrm>
            <a:off x="14829745" y="7965901"/>
            <a:ext cx="13625432" cy="2580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Pile Modeling Result</a:t>
            </a:r>
          </a:p>
          <a:p>
            <a:endParaRPr lang="en-US" sz="3800" dirty="0">
              <a:solidFill>
                <a:srgbClr val="0F1B3B"/>
              </a:solidFill>
              <a:latin typeface="Rockwell" charset="0"/>
              <a:cs typeface="Rockwell" charset="0"/>
            </a:endParaRPr>
          </a:p>
          <a:p>
            <a:pPr algn="just"/>
            <a:endParaRPr lang="en-US" sz="3800" dirty="0">
              <a:solidFill>
                <a:srgbClr val="0F1B3B"/>
              </a:solidFill>
              <a:latin typeface="Arial"/>
              <a:cs typeface="Arial"/>
            </a:endParaRPr>
          </a:p>
        </p:txBody>
      </p:sp>
      <p:sp>
        <p:nvSpPr>
          <p:cNvPr id="16" name="TextBox 15">
            <a:extLst>
              <a:ext uri="{FF2B5EF4-FFF2-40B4-BE49-F238E27FC236}">
                <a16:creationId xmlns:a16="http://schemas.microsoft.com/office/drawing/2014/main" id="{B368E625-E7F9-4A2F-AEF2-A5EFF0DCB0FA}"/>
              </a:ext>
            </a:extLst>
          </p:cNvPr>
          <p:cNvSpPr txBox="1"/>
          <p:nvPr/>
        </p:nvSpPr>
        <p:spPr>
          <a:xfrm>
            <a:off x="1104680" y="32246085"/>
            <a:ext cx="41905917"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Project 3.7 – Development of general guidelines related to the effect of factors such as the bridge span range, range of pile length, roadway profile grade, and skew angle range on integral abutment bridges (IABs)</a:t>
            </a:r>
          </a:p>
        </p:txBody>
      </p:sp>
      <p:pic>
        <p:nvPicPr>
          <p:cNvPr id="17" name="Picture 4" descr="Vermont Agency of Transportation - Wikipedia">
            <a:extLst>
              <a:ext uri="{FF2B5EF4-FFF2-40B4-BE49-F238E27FC236}">
                <a16:creationId xmlns:a16="http://schemas.microsoft.com/office/drawing/2014/main" id="{BD30BE99-CFA8-4B7F-9559-74D14B51F3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6209" y="30167832"/>
            <a:ext cx="3520334" cy="21029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Logos | University Relations | UMass Lowell">
            <a:extLst>
              <a:ext uri="{FF2B5EF4-FFF2-40B4-BE49-F238E27FC236}">
                <a16:creationId xmlns:a16="http://schemas.microsoft.com/office/drawing/2014/main" id="{9F157602-6E56-49F3-BE16-FCB9701EC41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960" t="22942" r="25865" b="35212"/>
          <a:stretch/>
        </p:blipFill>
        <p:spPr bwMode="auto">
          <a:xfrm>
            <a:off x="1000071" y="30303112"/>
            <a:ext cx="4005040" cy="1655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BD6C8B5-B388-4CE5-A686-D62B8C94DA49}"/>
              </a:ext>
            </a:extLst>
          </p:cNvPr>
          <p:cNvSpPr txBox="1"/>
          <p:nvPr/>
        </p:nvSpPr>
        <p:spPr>
          <a:xfrm>
            <a:off x="8520880" y="30393901"/>
            <a:ext cx="6172707" cy="1261884"/>
          </a:xfrm>
          <a:prstGeom prst="rect">
            <a:avLst/>
          </a:prstGeom>
          <a:noFill/>
        </p:spPr>
        <p:txBody>
          <a:bodyPr wrap="square" rtlCol="0">
            <a:spAutoFit/>
          </a:bodyPr>
          <a:lstStyle/>
          <a:p>
            <a:r>
              <a:rPr lang="en-US" sz="3800" dirty="0">
                <a:solidFill>
                  <a:srgbClr val="0F1B3B"/>
                </a:solidFill>
                <a:latin typeface="Arial"/>
                <a:cs typeface="Arial"/>
              </a:rPr>
              <a:t>Contact: Prof. Susan Faraji</a:t>
            </a:r>
          </a:p>
          <a:p>
            <a:r>
              <a:rPr lang="en-US" sz="3800" dirty="0">
                <a:solidFill>
                  <a:srgbClr val="0F1B3B"/>
                </a:solidFill>
                <a:latin typeface="Arial"/>
                <a:cs typeface="Arial"/>
              </a:rPr>
              <a:t>(susan_faraji@uml.edu)</a:t>
            </a:r>
          </a:p>
        </p:txBody>
      </p:sp>
      <p:sp>
        <p:nvSpPr>
          <p:cNvPr id="21" name="Subtitle 2">
            <a:extLst>
              <a:ext uri="{FF2B5EF4-FFF2-40B4-BE49-F238E27FC236}">
                <a16:creationId xmlns:a16="http://schemas.microsoft.com/office/drawing/2014/main" id="{88DB74B3-C98A-4A38-909F-242EC98A91B2}"/>
              </a:ext>
            </a:extLst>
          </p:cNvPr>
          <p:cNvSpPr>
            <a:spLocks noGrp="1"/>
          </p:cNvSpPr>
          <p:nvPr>
            <p:ph type="subTitle" idx="1"/>
          </p:nvPr>
        </p:nvSpPr>
        <p:spPr bwMode="auto">
          <a:xfrm>
            <a:off x="777240" y="5152425"/>
            <a:ext cx="41387441" cy="2341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marL="0" marR="0" lvl="0" indent="0" algn="l" defTabSz="2084448" rtl="0" eaLnBrk="1" fontAlgn="base" latinLnBrk="0" hangingPunct="1">
              <a:lnSpc>
                <a:spcPct val="80000"/>
              </a:lnSpc>
              <a:spcBef>
                <a:spcPts val="800"/>
              </a:spcBef>
              <a:spcAft>
                <a:spcPct val="0"/>
              </a:spcAft>
              <a:buClrTx/>
              <a:buSzTx/>
              <a:buFont typeface="Arial" charset="0"/>
              <a:buNone/>
              <a:tabLst/>
              <a:defRPr/>
            </a:pPr>
            <a:r>
              <a:rPr kumimoji="0" lang="en-US" sz="5400" b="0" i="0" u="none" strike="noStrike" kern="1200" cap="none" spc="0" normalizeH="0" baseline="0" noProof="0" dirty="0">
                <a:ln>
                  <a:noFill/>
                </a:ln>
                <a:solidFill>
                  <a:prstClr val="white"/>
                </a:solidFill>
                <a:effectLst/>
                <a:uLnTx/>
                <a:uFillTx/>
                <a:latin typeface="Arial"/>
                <a:ea typeface="ＭＳ Ｐゴシック"/>
                <a:cs typeface="Arial"/>
              </a:rPr>
              <a:t>Author: Harsh Gandhi </a:t>
            </a:r>
          </a:p>
          <a:p>
            <a:pPr marL="0" marR="0" lvl="0" indent="0" algn="l" defTabSz="2084448" rtl="0" eaLnBrk="1" fontAlgn="base" latinLnBrk="0" hangingPunct="1">
              <a:lnSpc>
                <a:spcPct val="80000"/>
              </a:lnSpc>
              <a:spcBef>
                <a:spcPts val="800"/>
              </a:spcBef>
              <a:spcAft>
                <a:spcPct val="0"/>
              </a:spcAft>
              <a:buClrTx/>
              <a:buSzTx/>
              <a:buFont typeface="Arial" charset="0"/>
              <a:buNone/>
              <a:tabLst/>
              <a:defRPr/>
            </a:pPr>
            <a:r>
              <a:rPr kumimoji="0" lang="en-US" sz="5400" b="0" i="0" u="none" strike="noStrike" kern="1200" cap="none" spc="0" normalizeH="0" baseline="0" noProof="0" dirty="0">
                <a:ln>
                  <a:noFill/>
                </a:ln>
                <a:solidFill>
                  <a:prstClr val="white"/>
                </a:solidFill>
                <a:effectLst/>
                <a:uLnTx/>
                <a:uFillTx/>
                <a:latin typeface="Arial"/>
                <a:ea typeface="ＭＳ Ｐゴシック"/>
                <a:cs typeface="Arial"/>
              </a:rPr>
              <a:t>Department of Civil and Environmental Engineering, University of Massachusetts Lowell    		 Advisor: Prof. </a:t>
            </a:r>
            <a:r>
              <a:rPr lang="en-US" sz="5400" dirty="0">
                <a:solidFill>
                  <a:prstClr val="white"/>
                </a:solidFill>
                <a:latin typeface="Arial"/>
                <a:ea typeface="ＭＳ Ｐゴシック"/>
                <a:cs typeface="Arial"/>
              </a:rPr>
              <a:t>Susan Faraji</a:t>
            </a:r>
            <a:endParaRPr kumimoji="0" lang="en-US" sz="5400" b="0" i="0" u="none" strike="noStrike" kern="1200" cap="none" spc="0" normalizeH="0" baseline="0" noProof="0" dirty="0">
              <a:ln>
                <a:noFill/>
              </a:ln>
              <a:solidFill>
                <a:prstClr val="white"/>
              </a:solidFill>
              <a:effectLst/>
              <a:uLnTx/>
              <a:uFillTx/>
              <a:latin typeface="Arial"/>
              <a:ea typeface="ＭＳ Ｐゴシック"/>
              <a:cs typeface="Arial"/>
            </a:endParaRPr>
          </a:p>
        </p:txBody>
      </p:sp>
      <p:sp>
        <p:nvSpPr>
          <p:cNvPr id="97" name="Rectangle 13">
            <a:extLst>
              <a:ext uri="{FF2B5EF4-FFF2-40B4-BE49-F238E27FC236}">
                <a16:creationId xmlns:a16="http://schemas.microsoft.com/office/drawing/2014/main" id="{85135FAB-0E43-430A-8B3A-661258A36EAD}"/>
              </a:ext>
            </a:extLst>
          </p:cNvPr>
          <p:cNvSpPr>
            <a:spLocks noChangeArrowheads="1"/>
          </p:cNvSpPr>
          <p:nvPr/>
        </p:nvSpPr>
        <p:spPr bwMode="auto">
          <a:xfrm>
            <a:off x="7358232" y="22482121"/>
            <a:ext cx="6557262" cy="580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3200" b="1" dirty="0">
                <a:solidFill>
                  <a:srgbClr val="0F1B3B"/>
                </a:solidFill>
                <a:latin typeface="Arial"/>
                <a:cs typeface="Arial"/>
              </a:rPr>
              <a:t>Fig.1 </a:t>
            </a:r>
            <a:r>
              <a:rPr lang="en-US" sz="3200" dirty="0">
                <a:solidFill>
                  <a:srgbClr val="0F1B3B"/>
                </a:solidFill>
                <a:latin typeface="Arial"/>
                <a:cs typeface="Arial"/>
              </a:rPr>
              <a:t>Pile Design Model </a:t>
            </a:r>
          </a:p>
        </p:txBody>
      </p:sp>
      <p:pic>
        <p:nvPicPr>
          <p:cNvPr id="109" name="Picture 108">
            <a:extLst>
              <a:ext uri="{FF2B5EF4-FFF2-40B4-BE49-F238E27FC236}">
                <a16:creationId xmlns:a16="http://schemas.microsoft.com/office/drawing/2014/main" id="{F3132279-53C6-42B7-868B-056B32ED018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812" r="7310" b="6940"/>
          <a:stretch/>
        </p:blipFill>
        <p:spPr bwMode="auto">
          <a:xfrm>
            <a:off x="19825882" y="9625043"/>
            <a:ext cx="8060721" cy="6400800"/>
          </a:xfrm>
          <a:prstGeom prst="rect">
            <a:avLst/>
          </a:prstGeom>
          <a:noFill/>
          <a:ln>
            <a:noFill/>
          </a:ln>
          <a:extLst>
            <a:ext uri="{53640926-AAD7-44D8-BBD7-CCE9431645EC}">
              <a14:shadowObscured xmlns:a14="http://schemas.microsoft.com/office/drawing/2010/main"/>
            </a:ext>
          </a:extLst>
        </p:spPr>
      </p:pic>
      <p:sp>
        <p:nvSpPr>
          <p:cNvPr id="110" name="Text Box 2">
            <a:extLst>
              <a:ext uri="{FF2B5EF4-FFF2-40B4-BE49-F238E27FC236}">
                <a16:creationId xmlns:a16="http://schemas.microsoft.com/office/drawing/2014/main" id="{B440B18D-7F4F-4665-8120-F8581CBFDBC2}"/>
              </a:ext>
            </a:extLst>
          </p:cNvPr>
          <p:cNvSpPr txBox="1">
            <a:spLocks noChangeArrowheads="1"/>
          </p:cNvSpPr>
          <p:nvPr/>
        </p:nvSpPr>
        <p:spPr bwMode="auto">
          <a:xfrm>
            <a:off x="24043059" y="12682328"/>
            <a:ext cx="3506081" cy="15696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Soil – Table 1 – Pre-drilled</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Axial load – 93 kips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Pile size – HP 12x74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Pile orientation-  weak axis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6A9AB0B5-D695-4DE8-B4B2-F6099F5E4785}"/>
              </a:ext>
            </a:extLst>
          </p:cNvPr>
          <p:cNvPicPr>
            <a:picLocks noChangeAspect="1"/>
          </p:cNvPicPr>
          <p:nvPr/>
        </p:nvPicPr>
        <p:blipFill>
          <a:blip r:embed="rId9"/>
          <a:stretch>
            <a:fillRect/>
          </a:stretch>
        </p:blipFill>
        <p:spPr>
          <a:xfrm>
            <a:off x="14865191" y="10917416"/>
            <a:ext cx="5334000" cy="4000500"/>
          </a:xfrm>
          <a:prstGeom prst="rect">
            <a:avLst/>
          </a:prstGeom>
        </p:spPr>
      </p:pic>
      <p:pic>
        <p:nvPicPr>
          <p:cNvPr id="119" name="Picture 118">
            <a:extLst>
              <a:ext uri="{FF2B5EF4-FFF2-40B4-BE49-F238E27FC236}">
                <a16:creationId xmlns:a16="http://schemas.microsoft.com/office/drawing/2014/main" id="{252B8E9F-C724-450B-A621-B3E85A46857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974" r="6209" b="7725"/>
          <a:stretch/>
        </p:blipFill>
        <p:spPr bwMode="auto">
          <a:xfrm>
            <a:off x="14933475" y="17075027"/>
            <a:ext cx="8057404" cy="6400800"/>
          </a:xfrm>
          <a:prstGeom prst="rect">
            <a:avLst/>
          </a:prstGeom>
          <a:noFill/>
          <a:ln>
            <a:noFill/>
          </a:ln>
          <a:extLst>
            <a:ext uri="{53640926-AAD7-44D8-BBD7-CCE9431645EC}">
              <a14:shadowObscured xmlns:a14="http://schemas.microsoft.com/office/drawing/2010/main"/>
            </a:ext>
          </a:extLst>
        </p:spPr>
      </p:pic>
      <p:sp>
        <p:nvSpPr>
          <p:cNvPr id="120" name="Text Box 2">
            <a:extLst>
              <a:ext uri="{FF2B5EF4-FFF2-40B4-BE49-F238E27FC236}">
                <a16:creationId xmlns:a16="http://schemas.microsoft.com/office/drawing/2014/main" id="{E46EE72B-B512-401F-AA6C-016DEDEE0001}"/>
              </a:ext>
            </a:extLst>
          </p:cNvPr>
          <p:cNvSpPr txBox="1">
            <a:spLocks noChangeArrowheads="1"/>
          </p:cNvSpPr>
          <p:nvPr/>
        </p:nvSpPr>
        <p:spPr bwMode="auto">
          <a:xfrm>
            <a:off x="16016154" y="20361506"/>
            <a:ext cx="3479612" cy="153888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2350" dirty="0">
                <a:effectLst/>
                <a:latin typeface="Calibri" panose="020F0502020204030204" pitchFamily="34" charset="0"/>
                <a:ea typeface="Times New Roman" panose="02020603050405020304" pitchFamily="18" charset="0"/>
                <a:cs typeface="Times New Roman" panose="02020603050405020304" pitchFamily="18" charset="0"/>
              </a:rPr>
              <a:t>Soil – Table 1 – Pre-drilled</a:t>
            </a:r>
          </a:p>
          <a:p>
            <a:pPr marL="0" marR="0">
              <a:spcBef>
                <a:spcPts val="0"/>
              </a:spcBef>
              <a:spcAft>
                <a:spcPts val="0"/>
              </a:spcAft>
            </a:pPr>
            <a:r>
              <a:rPr lang="en-US" sz="2350" dirty="0">
                <a:effectLst/>
                <a:latin typeface="Calibri" panose="020F0502020204030204" pitchFamily="34" charset="0"/>
                <a:ea typeface="Times New Roman" panose="02020603050405020304" pitchFamily="18" charset="0"/>
                <a:cs typeface="Times New Roman" panose="02020603050405020304" pitchFamily="18" charset="0"/>
              </a:rPr>
              <a:t>Axial load – 93 kips</a:t>
            </a:r>
          </a:p>
          <a:p>
            <a:pPr marL="0" marR="0">
              <a:spcBef>
                <a:spcPts val="0"/>
              </a:spcBef>
              <a:spcAft>
                <a:spcPts val="0"/>
              </a:spcAft>
            </a:pPr>
            <a:r>
              <a:rPr lang="en-US" sz="2350" dirty="0">
                <a:effectLst/>
                <a:latin typeface="Calibri" panose="020F0502020204030204" pitchFamily="34" charset="0"/>
                <a:ea typeface="Times New Roman" panose="02020603050405020304" pitchFamily="18" charset="0"/>
                <a:cs typeface="Times New Roman" panose="02020603050405020304" pitchFamily="18" charset="0"/>
              </a:rPr>
              <a:t>Pile size – HP 12x74 </a:t>
            </a:r>
          </a:p>
          <a:p>
            <a:pPr marL="0" marR="0">
              <a:spcBef>
                <a:spcPts val="0"/>
              </a:spcBef>
              <a:spcAft>
                <a:spcPts val="0"/>
              </a:spcAft>
            </a:pPr>
            <a:r>
              <a:rPr lang="en-US" sz="2350" dirty="0">
                <a:effectLst/>
                <a:latin typeface="Calibri" panose="020F0502020204030204" pitchFamily="34" charset="0"/>
                <a:ea typeface="Times New Roman" panose="02020603050405020304" pitchFamily="18" charset="0"/>
                <a:cs typeface="Times New Roman" panose="02020603050405020304" pitchFamily="18" charset="0"/>
              </a:rPr>
              <a:t>Pile orientation-  weak axis</a:t>
            </a:r>
          </a:p>
        </p:txBody>
      </p:sp>
      <p:pic>
        <p:nvPicPr>
          <p:cNvPr id="98" name="Picture 97">
            <a:extLst>
              <a:ext uri="{FF2B5EF4-FFF2-40B4-BE49-F238E27FC236}">
                <a16:creationId xmlns:a16="http://schemas.microsoft.com/office/drawing/2014/main" id="{3781B001-AA38-4D8D-A0E7-2A754C28BBA2}"/>
              </a:ext>
            </a:extLst>
          </p:cNvPr>
          <p:cNvPicPr>
            <a:picLocks noChangeAspect="1"/>
          </p:cNvPicPr>
          <p:nvPr/>
        </p:nvPicPr>
        <p:blipFill>
          <a:blip r:embed="rId11"/>
          <a:stretch>
            <a:fillRect/>
          </a:stretch>
        </p:blipFill>
        <p:spPr>
          <a:xfrm>
            <a:off x="22682124" y="18631366"/>
            <a:ext cx="5334000" cy="4000500"/>
          </a:xfrm>
          <a:prstGeom prst="rect">
            <a:avLst/>
          </a:prstGeom>
        </p:spPr>
      </p:pic>
      <p:sp>
        <p:nvSpPr>
          <p:cNvPr id="123" name="Rectangle 13">
            <a:extLst>
              <a:ext uri="{FF2B5EF4-FFF2-40B4-BE49-F238E27FC236}">
                <a16:creationId xmlns:a16="http://schemas.microsoft.com/office/drawing/2014/main" id="{E6F60813-6BF8-4EDE-B817-6A280DEC12C4}"/>
              </a:ext>
            </a:extLst>
          </p:cNvPr>
          <p:cNvSpPr>
            <a:spLocks noChangeArrowheads="1"/>
          </p:cNvSpPr>
          <p:nvPr/>
        </p:nvSpPr>
        <p:spPr bwMode="auto">
          <a:xfrm>
            <a:off x="14822030" y="16032489"/>
            <a:ext cx="13625432" cy="1565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877" tIns="43439" rIns="86877" bIns="43439">
            <a:spAutoFit/>
          </a:bodyPr>
          <a:lstStyle/>
          <a:p>
            <a:r>
              <a:rPr lang="en-US" sz="3200" b="1" dirty="0">
                <a:solidFill>
                  <a:srgbClr val="0F1B3B"/>
                </a:solidFill>
                <a:latin typeface="Arial"/>
                <a:cs typeface="Arial"/>
              </a:rPr>
              <a:t>      Fig.2 </a:t>
            </a:r>
            <a:r>
              <a:rPr lang="en-US" sz="3200" dirty="0">
                <a:solidFill>
                  <a:srgbClr val="0F1B3B"/>
                </a:solidFill>
                <a:latin typeface="Arial"/>
                <a:cs typeface="Arial"/>
              </a:rPr>
              <a:t>Pile deflection at different pile head displacement – weak axis</a:t>
            </a:r>
          </a:p>
          <a:p>
            <a:endParaRPr lang="en-US" sz="3200" dirty="0">
              <a:solidFill>
                <a:srgbClr val="0F1B3B"/>
              </a:solidFill>
              <a:latin typeface="Arial"/>
              <a:cs typeface="Arial"/>
            </a:endParaRPr>
          </a:p>
          <a:p>
            <a:endParaRPr lang="en-US" sz="3200" dirty="0">
              <a:solidFill>
                <a:srgbClr val="0F1B3B"/>
              </a:solidFill>
              <a:latin typeface="Arial"/>
              <a:cs typeface="Arial"/>
            </a:endParaRPr>
          </a:p>
        </p:txBody>
      </p:sp>
      <p:sp>
        <p:nvSpPr>
          <p:cNvPr id="124" name="Rectangle 13">
            <a:extLst>
              <a:ext uri="{FF2B5EF4-FFF2-40B4-BE49-F238E27FC236}">
                <a16:creationId xmlns:a16="http://schemas.microsoft.com/office/drawing/2014/main" id="{15F9075D-6B53-4BB2-95DB-EDE2035367CA}"/>
              </a:ext>
            </a:extLst>
          </p:cNvPr>
          <p:cNvSpPr>
            <a:spLocks noChangeArrowheads="1"/>
          </p:cNvSpPr>
          <p:nvPr/>
        </p:nvSpPr>
        <p:spPr bwMode="auto">
          <a:xfrm>
            <a:off x="14933475" y="23616489"/>
            <a:ext cx="12978801" cy="1565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877" tIns="43439" rIns="86877" bIns="43439">
            <a:spAutoFit/>
          </a:bodyPr>
          <a:lstStyle/>
          <a:p>
            <a:r>
              <a:rPr lang="en-US" sz="3200" b="1" dirty="0">
                <a:solidFill>
                  <a:srgbClr val="0F1B3B"/>
                </a:solidFill>
                <a:latin typeface="Arial"/>
                <a:cs typeface="Arial"/>
              </a:rPr>
              <a:t>      Fig.3 </a:t>
            </a:r>
            <a:r>
              <a:rPr lang="en-US" sz="3200" dirty="0">
                <a:solidFill>
                  <a:srgbClr val="0F1B3B"/>
                </a:solidFill>
                <a:latin typeface="Arial"/>
                <a:cs typeface="Arial"/>
              </a:rPr>
              <a:t>Pile moment at different pile head displacement – weak axis</a:t>
            </a:r>
          </a:p>
          <a:p>
            <a:endParaRPr lang="en-US" sz="3200" dirty="0">
              <a:solidFill>
                <a:srgbClr val="0F1B3B"/>
              </a:solidFill>
              <a:latin typeface="Arial"/>
              <a:cs typeface="Arial"/>
            </a:endParaRPr>
          </a:p>
          <a:p>
            <a:endParaRPr lang="en-US" sz="3200" dirty="0">
              <a:solidFill>
                <a:srgbClr val="0F1B3B"/>
              </a:solidFill>
              <a:latin typeface="Arial"/>
              <a:cs typeface="Arial"/>
            </a:endParaRPr>
          </a:p>
        </p:txBody>
      </p:sp>
      <p:sp>
        <p:nvSpPr>
          <p:cNvPr id="99" name="Oval 98">
            <a:extLst>
              <a:ext uri="{FF2B5EF4-FFF2-40B4-BE49-F238E27FC236}">
                <a16:creationId xmlns:a16="http://schemas.microsoft.com/office/drawing/2014/main" id="{799CBF19-D131-4C57-83C1-768975683637}"/>
              </a:ext>
            </a:extLst>
          </p:cNvPr>
          <p:cNvSpPr/>
          <p:nvPr/>
        </p:nvSpPr>
        <p:spPr>
          <a:xfrm>
            <a:off x="20622688" y="13372577"/>
            <a:ext cx="364584" cy="657031"/>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6E3474D9-86E0-4D0D-B6A0-BC9D4A6D4A02}"/>
              </a:ext>
            </a:extLst>
          </p:cNvPr>
          <p:cNvCxnSpPr>
            <a:stCxn id="99" idx="2"/>
          </p:cNvCxnSpPr>
          <p:nvPr/>
        </p:nvCxnSpPr>
        <p:spPr>
          <a:xfrm flipH="1">
            <a:off x="19618435" y="13701093"/>
            <a:ext cx="1004253" cy="92400"/>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07" name="Oval 106">
            <a:extLst>
              <a:ext uri="{FF2B5EF4-FFF2-40B4-BE49-F238E27FC236}">
                <a16:creationId xmlns:a16="http://schemas.microsoft.com/office/drawing/2014/main" id="{71793D04-7466-440E-89A8-FB999CD9DDD2}"/>
              </a:ext>
            </a:extLst>
          </p:cNvPr>
          <p:cNvSpPr/>
          <p:nvPr/>
        </p:nvSpPr>
        <p:spPr>
          <a:xfrm>
            <a:off x="20365644" y="18270178"/>
            <a:ext cx="2316480" cy="265176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71D045CD-0F5B-4E20-8783-CE8ADDA27711}"/>
              </a:ext>
            </a:extLst>
          </p:cNvPr>
          <p:cNvCxnSpPr>
            <a:stCxn id="107" idx="6"/>
          </p:cNvCxnSpPr>
          <p:nvPr/>
        </p:nvCxnSpPr>
        <p:spPr>
          <a:xfrm>
            <a:off x="22682124" y="19596058"/>
            <a:ext cx="792480" cy="44196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1" name="Picture 130">
            <a:extLst>
              <a:ext uri="{FF2B5EF4-FFF2-40B4-BE49-F238E27FC236}">
                <a16:creationId xmlns:a16="http://schemas.microsoft.com/office/drawing/2014/main" id="{A061F561-5348-4EC7-B488-32E4DFC30B2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63" t="-1" r="7663" b="6723"/>
          <a:stretch/>
        </p:blipFill>
        <p:spPr bwMode="auto">
          <a:xfrm>
            <a:off x="15164047" y="24584149"/>
            <a:ext cx="6218574" cy="5136106"/>
          </a:xfrm>
          <a:prstGeom prst="rect">
            <a:avLst/>
          </a:prstGeom>
          <a:noFill/>
          <a:ln>
            <a:noFill/>
          </a:ln>
        </p:spPr>
      </p:pic>
      <p:sp>
        <p:nvSpPr>
          <p:cNvPr id="144" name="Rectangle 13">
            <a:extLst>
              <a:ext uri="{FF2B5EF4-FFF2-40B4-BE49-F238E27FC236}">
                <a16:creationId xmlns:a16="http://schemas.microsoft.com/office/drawing/2014/main" id="{D7C4C525-6B98-4324-B719-A2F6B284B874}"/>
              </a:ext>
            </a:extLst>
          </p:cNvPr>
          <p:cNvSpPr>
            <a:spLocks noChangeArrowheads="1"/>
          </p:cNvSpPr>
          <p:nvPr/>
        </p:nvSpPr>
        <p:spPr bwMode="auto">
          <a:xfrm>
            <a:off x="14666253" y="29797986"/>
            <a:ext cx="13625432" cy="2057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877" tIns="43439" rIns="86877" bIns="43439">
            <a:spAutoFit/>
          </a:bodyPr>
          <a:lstStyle/>
          <a:p>
            <a:r>
              <a:rPr lang="en-US" sz="3200" b="1" dirty="0">
                <a:solidFill>
                  <a:srgbClr val="0F1B3B"/>
                </a:solidFill>
                <a:latin typeface="Arial"/>
                <a:cs typeface="Arial"/>
              </a:rPr>
              <a:t>      Fig.4 </a:t>
            </a:r>
            <a:r>
              <a:rPr lang="en-US" sz="3200" dirty="0">
                <a:solidFill>
                  <a:srgbClr val="0F1B3B"/>
                </a:solidFill>
                <a:latin typeface="Arial"/>
                <a:cs typeface="Arial"/>
              </a:rPr>
              <a:t>Pile deflection and moment at different pile head displacement </a:t>
            </a:r>
          </a:p>
          <a:p>
            <a:r>
              <a:rPr lang="en-US" sz="3200" dirty="0">
                <a:solidFill>
                  <a:srgbClr val="0F1B3B"/>
                </a:solidFill>
                <a:latin typeface="Arial"/>
                <a:cs typeface="Arial"/>
              </a:rPr>
              <a:t>                – 	strong axis</a:t>
            </a:r>
          </a:p>
          <a:p>
            <a:endParaRPr lang="en-US" sz="3200" dirty="0">
              <a:solidFill>
                <a:srgbClr val="0F1B3B"/>
              </a:solidFill>
              <a:latin typeface="Arial"/>
              <a:cs typeface="Arial"/>
            </a:endParaRPr>
          </a:p>
          <a:p>
            <a:endParaRPr lang="en-US" sz="3200" dirty="0">
              <a:solidFill>
                <a:srgbClr val="0F1B3B"/>
              </a:solidFill>
              <a:latin typeface="Arial"/>
              <a:cs typeface="Arial"/>
            </a:endParaRPr>
          </a:p>
        </p:txBody>
      </p:sp>
      <p:pic>
        <p:nvPicPr>
          <p:cNvPr id="145" name="Picture 144">
            <a:extLst>
              <a:ext uri="{FF2B5EF4-FFF2-40B4-BE49-F238E27FC236}">
                <a16:creationId xmlns:a16="http://schemas.microsoft.com/office/drawing/2014/main" id="{EBE06813-C4CE-4A4C-A8C0-DF19E03A621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4130" r="5641" b="8260"/>
          <a:stretch/>
        </p:blipFill>
        <p:spPr bwMode="auto">
          <a:xfrm>
            <a:off x="21378509" y="24534609"/>
            <a:ext cx="6264815" cy="5029200"/>
          </a:xfrm>
          <a:prstGeom prst="rect">
            <a:avLst/>
          </a:prstGeom>
          <a:noFill/>
          <a:ln>
            <a:noFill/>
          </a:ln>
        </p:spPr>
      </p:pic>
      <p:sp>
        <p:nvSpPr>
          <p:cNvPr id="146" name="Text Box 2">
            <a:extLst>
              <a:ext uri="{FF2B5EF4-FFF2-40B4-BE49-F238E27FC236}">
                <a16:creationId xmlns:a16="http://schemas.microsoft.com/office/drawing/2014/main" id="{3858B4F4-DC3A-491E-8937-1240636A9CED}"/>
              </a:ext>
            </a:extLst>
          </p:cNvPr>
          <p:cNvSpPr txBox="1">
            <a:spLocks noChangeArrowheads="1"/>
          </p:cNvSpPr>
          <p:nvPr/>
        </p:nvSpPr>
        <p:spPr bwMode="auto">
          <a:xfrm>
            <a:off x="22117871" y="26983810"/>
            <a:ext cx="2929157" cy="13234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Soil – Table 1 – Pre-drilled</a:t>
            </a: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Axial load – 93 kips</a:t>
            </a: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Pile size – HP 12x74 </a:t>
            </a: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orientation-  Strong axis</a:t>
            </a:r>
          </a:p>
        </p:txBody>
      </p:sp>
      <p:sp>
        <p:nvSpPr>
          <p:cNvPr id="152" name="Rectangle 13">
            <a:extLst>
              <a:ext uri="{FF2B5EF4-FFF2-40B4-BE49-F238E27FC236}">
                <a16:creationId xmlns:a16="http://schemas.microsoft.com/office/drawing/2014/main" id="{CD72E261-CBE5-481D-A555-B61623DB45E3}"/>
              </a:ext>
            </a:extLst>
          </p:cNvPr>
          <p:cNvSpPr>
            <a:spLocks noChangeArrowheads="1"/>
          </p:cNvSpPr>
          <p:nvPr/>
        </p:nvSpPr>
        <p:spPr bwMode="auto">
          <a:xfrm>
            <a:off x="29357273" y="17199073"/>
            <a:ext cx="13307812" cy="1565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6877" tIns="43439" rIns="86877" bIns="43439">
            <a:spAutoFit/>
          </a:bodyPr>
          <a:lstStyle/>
          <a:p>
            <a:r>
              <a:rPr lang="en-US" sz="3200" b="1" dirty="0">
                <a:solidFill>
                  <a:srgbClr val="0F1B3B"/>
                </a:solidFill>
                <a:latin typeface="Arial"/>
                <a:cs typeface="Arial"/>
              </a:rPr>
              <a:t> Table 1 </a:t>
            </a:r>
            <a:r>
              <a:rPr lang="en-US" sz="3200" dirty="0">
                <a:solidFill>
                  <a:srgbClr val="0F1B3B"/>
                </a:solidFill>
                <a:latin typeface="Arial"/>
                <a:cs typeface="Arial"/>
              </a:rPr>
              <a:t>Fixity point and unbraced length of pile at various displacement</a:t>
            </a:r>
          </a:p>
          <a:p>
            <a:endParaRPr lang="en-US" sz="3200" dirty="0">
              <a:solidFill>
                <a:srgbClr val="0F1B3B"/>
              </a:solidFill>
              <a:latin typeface="Arial"/>
              <a:cs typeface="Arial"/>
            </a:endParaRPr>
          </a:p>
          <a:p>
            <a:endParaRPr lang="en-US" sz="3200" dirty="0">
              <a:solidFill>
                <a:srgbClr val="0F1B3B"/>
              </a:solidFill>
              <a:latin typeface="Arial"/>
              <a:cs typeface="Arial"/>
            </a:endParaRPr>
          </a:p>
        </p:txBody>
      </p:sp>
      <p:cxnSp>
        <p:nvCxnSpPr>
          <p:cNvPr id="159" name="Straight Connector 158">
            <a:extLst>
              <a:ext uri="{FF2B5EF4-FFF2-40B4-BE49-F238E27FC236}">
                <a16:creationId xmlns:a16="http://schemas.microsoft.com/office/drawing/2014/main" id="{B066AA6C-910A-408E-9F9C-12BACFAEFACE}"/>
              </a:ext>
            </a:extLst>
          </p:cNvPr>
          <p:cNvCxnSpPr>
            <a:cxnSpLocks/>
          </p:cNvCxnSpPr>
          <p:nvPr/>
        </p:nvCxnSpPr>
        <p:spPr>
          <a:xfrm>
            <a:off x="15995175" y="13440582"/>
            <a:ext cx="2397034" cy="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236E3074-F962-4616-9D1C-9CEB6051EA60}"/>
              </a:ext>
            </a:extLst>
          </p:cNvPr>
          <p:cNvCxnSpPr>
            <a:cxnSpLocks/>
          </p:cNvCxnSpPr>
          <p:nvPr/>
        </p:nvCxnSpPr>
        <p:spPr>
          <a:xfrm>
            <a:off x="16411014" y="12396931"/>
            <a:ext cx="188990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1" name="Oval 160">
            <a:extLst>
              <a:ext uri="{FF2B5EF4-FFF2-40B4-BE49-F238E27FC236}">
                <a16:creationId xmlns:a16="http://schemas.microsoft.com/office/drawing/2014/main" id="{AA818914-A759-480D-A67F-2C9973A169E9}"/>
              </a:ext>
            </a:extLst>
          </p:cNvPr>
          <p:cNvSpPr/>
          <p:nvPr/>
        </p:nvSpPr>
        <p:spPr>
          <a:xfrm>
            <a:off x="18193966" y="12293329"/>
            <a:ext cx="189412" cy="1916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1D38AB52-3D61-46AE-B927-80AB8D571F34}"/>
              </a:ext>
            </a:extLst>
          </p:cNvPr>
          <p:cNvSpPr/>
          <p:nvPr/>
        </p:nvSpPr>
        <p:spPr>
          <a:xfrm>
            <a:off x="18297503" y="13344782"/>
            <a:ext cx="189412" cy="191600"/>
          </a:xfrm>
          <a:prstGeom prst="ellipse">
            <a:avLst/>
          </a:prstGeom>
          <a:noFill/>
          <a:ln w="127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C2BD6D8-F8C9-4354-B6A6-20DCE750F69E}"/>
              </a:ext>
            </a:extLst>
          </p:cNvPr>
          <p:cNvSpPr txBox="1"/>
          <p:nvPr/>
        </p:nvSpPr>
        <p:spPr>
          <a:xfrm>
            <a:off x="16006605" y="13237280"/>
            <a:ext cx="1685109" cy="246221"/>
          </a:xfrm>
          <a:prstGeom prst="rect">
            <a:avLst/>
          </a:prstGeom>
          <a:noFill/>
        </p:spPr>
        <p:txBody>
          <a:bodyPr wrap="square" rtlCol="0">
            <a:spAutoFit/>
          </a:bodyPr>
          <a:lstStyle/>
          <a:p>
            <a:r>
              <a:rPr lang="en-US" sz="1000" b="1" dirty="0">
                <a:solidFill>
                  <a:schemeClr val="tx2">
                    <a:lumMod val="60000"/>
                    <a:lumOff val="40000"/>
                  </a:schemeClr>
                </a:solidFill>
              </a:rPr>
              <a:t>Depth of fixity point</a:t>
            </a:r>
          </a:p>
        </p:txBody>
      </p:sp>
      <p:sp>
        <p:nvSpPr>
          <p:cNvPr id="164" name="TextBox 163">
            <a:extLst>
              <a:ext uri="{FF2B5EF4-FFF2-40B4-BE49-F238E27FC236}">
                <a16:creationId xmlns:a16="http://schemas.microsoft.com/office/drawing/2014/main" id="{B9322A58-F5A9-4A0D-8C07-0EFE0313F450}"/>
              </a:ext>
            </a:extLst>
          </p:cNvPr>
          <p:cNvSpPr txBox="1"/>
          <p:nvPr/>
        </p:nvSpPr>
        <p:spPr>
          <a:xfrm>
            <a:off x="16400758" y="12178972"/>
            <a:ext cx="1685109" cy="246221"/>
          </a:xfrm>
          <a:prstGeom prst="rect">
            <a:avLst/>
          </a:prstGeom>
          <a:noFill/>
        </p:spPr>
        <p:txBody>
          <a:bodyPr wrap="square" rtlCol="0">
            <a:spAutoFit/>
          </a:bodyPr>
          <a:lstStyle/>
          <a:p>
            <a:r>
              <a:rPr lang="en-US" sz="1000" b="1" dirty="0">
                <a:solidFill>
                  <a:srgbClr val="FF0000"/>
                </a:solidFill>
              </a:rPr>
              <a:t>Depth of fixity point</a:t>
            </a:r>
          </a:p>
        </p:txBody>
      </p:sp>
      <p:cxnSp>
        <p:nvCxnSpPr>
          <p:cNvPr id="169" name="Straight Connector 168">
            <a:extLst>
              <a:ext uri="{FF2B5EF4-FFF2-40B4-BE49-F238E27FC236}">
                <a16:creationId xmlns:a16="http://schemas.microsoft.com/office/drawing/2014/main" id="{8E9BF53F-0BEB-48ED-8256-F2363E64455A}"/>
              </a:ext>
            </a:extLst>
          </p:cNvPr>
          <p:cNvCxnSpPr>
            <a:cxnSpLocks/>
          </p:cNvCxnSpPr>
          <p:nvPr/>
        </p:nvCxnSpPr>
        <p:spPr>
          <a:xfrm>
            <a:off x="15995175" y="12925350"/>
            <a:ext cx="238511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0" name="Oval 169">
            <a:extLst>
              <a:ext uri="{FF2B5EF4-FFF2-40B4-BE49-F238E27FC236}">
                <a16:creationId xmlns:a16="http://schemas.microsoft.com/office/drawing/2014/main" id="{E8B7C476-723A-485B-8185-33E4E4933E51}"/>
              </a:ext>
            </a:extLst>
          </p:cNvPr>
          <p:cNvSpPr/>
          <p:nvPr/>
        </p:nvSpPr>
        <p:spPr>
          <a:xfrm>
            <a:off x="18273334" y="12821748"/>
            <a:ext cx="189412" cy="1916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9837906C-9F21-4C29-AD90-E83FE505FFBD}"/>
              </a:ext>
            </a:extLst>
          </p:cNvPr>
          <p:cNvSpPr txBox="1"/>
          <p:nvPr/>
        </p:nvSpPr>
        <p:spPr>
          <a:xfrm>
            <a:off x="16014751" y="12703183"/>
            <a:ext cx="1685109" cy="246221"/>
          </a:xfrm>
          <a:prstGeom prst="rect">
            <a:avLst/>
          </a:prstGeom>
          <a:noFill/>
          <a:ln>
            <a:noFill/>
          </a:ln>
        </p:spPr>
        <p:txBody>
          <a:bodyPr wrap="square" rtlCol="0">
            <a:spAutoFit/>
          </a:bodyPr>
          <a:lstStyle/>
          <a:p>
            <a:r>
              <a:rPr lang="en-US" sz="1000" b="1" dirty="0"/>
              <a:t>Depth of fixity point</a:t>
            </a:r>
          </a:p>
        </p:txBody>
      </p:sp>
      <p:cxnSp>
        <p:nvCxnSpPr>
          <p:cNvPr id="173" name="Straight Connector 172">
            <a:extLst>
              <a:ext uri="{FF2B5EF4-FFF2-40B4-BE49-F238E27FC236}">
                <a16:creationId xmlns:a16="http://schemas.microsoft.com/office/drawing/2014/main" id="{BE7D6F19-DBED-4262-BB25-397838D7F13A}"/>
              </a:ext>
            </a:extLst>
          </p:cNvPr>
          <p:cNvCxnSpPr>
            <a:cxnSpLocks/>
          </p:cNvCxnSpPr>
          <p:nvPr/>
        </p:nvCxnSpPr>
        <p:spPr>
          <a:xfrm>
            <a:off x="16515698" y="13869577"/>
            <a:ext cx="1889904"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74" name="Oval 173">
            <a:extLst>
              <a:ext uri="{FF2B5EF4-FFF2-40B4-BE49-F238E27FC236}">
                <a16:creationId xmlns:a16="http://schemas.microsoft.com/office/drawing/2014/main" id="{059F740D-3258-4B4A-B389-F3E359694704}"/>
              </a:ext>
            </a:extLst>
          </p:cNvPr>
          <p:cNvSpPr/>
          <p:nvPr/>
        </p:nvSpPr>
        <p:spPr>
          <a:xfrm>
            <a:off x="18298650" y="13765975"/>
            <a:ext cx="189412" cy="191600"/>
          </a:xfrm>
          <a:prstGeom prst="ellipse">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175" name="TextBox 174">
            <a:extLst>
              <a:ext uri="{FF2B5EF4-FFF2-40B4-BE49-F238E27FC236}">
                <a16:creationId xmlns:a16="http://schemas.microsoft.com/office/drawing/2014/main" id="{4F9ABA50-EE07-463D-942D-939E2C355DA1}"/>
              </a:ext>
            </a:extLst>
          </p:cNvPr>
          <p:cNvSpPr txBox="1"/>
          <p:nvPr/>
        </p:nvSpPr>
        <p:spPr>
          <a:xfrm>
            <a:off x="16505442" y="13651618"/>
            <a:ext cx="1685109" cy="246221"/>
          </a:xfrm>
          <a:prstGeom prst="rect">
            <a:avLst/>
          </a:prstGeom>
          <a:noFill/>
        </p:spPr>
        <p:txBody>
          <a:bodyPr wrap="square" rtlCol="0">
            <a:spAutoFit/>
          </a:bodyPr>
          <a:lstStyle/>
          <a:p>
            <a:r>
              <a:rPr lang="en-US" sz="1000" b="1" dirty="0">
                <a:solidFill>
                  <a:srgbClr val="00B050"/>
                </a:solidFill>
              </a:rPr>
              <a:t>Depth of fixity point</a:t>
            </a:r>
          </a:p>
        </p:txBody>
      </p:sp>
      <p:sp>
        <p:nvSpPr>
          <p:cNvPr id="190" name="Oval 189">
            <a:extLst>
              <a:ext uri="{FF2B5EF4-FFF2-40B4-BE49-F238E27FC236}">
                <a16:creationId xmlns:a16="http://schemas.microsoft.com/office/drawing/2014/main" id="{1708DF01-0926-4858-8639-E4106880BAF3}"/>
              </a:ext>
            </a:extLst>
          </p:cNvPr>
          <p:cNvSpPr/>
          <p:nvPr/>
        </p:nvSpPr>
        <p:spPr>
          <a:xfrm>
            <a:off x="25101946" y="19301101"/>
            <a:ext cx="101266" cy="61677"/>
          </a:xfrm>
          <a:prstGeom prst="ellipse">
            <a:avLst/>
          </a:prstGeom>
          <a:noFill/>
          <a:ln w="1905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50CF34CB-5A69-4038-B5DC-3E1AF0CF5821}"/>
              </a:ext>
            </a:extLst>
          </p:cNvPr>
          <p:cNvSpPr/>
          <p:nvPr/>
        </p:nvSpPr>
        <p:spPr>
          <a:xfrm>
            <a:off x="25070940" y="21860492"/>
            <a:ext cx="101266" cy="61677"/>
          </a:xfrm>
          <a:prstGeom prst="ellipse">
            <a:avLst/>
          </a:prstGeom>
          <a:noFill/>
          <a:ln w="1905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9E6CCAA0-0C30-4147-9F99-08783F90D555}"/>
              </a:ext>
            </a:extLst>
          </p:cNvPr>
          <p:cNvSpPr/>
          <p:nvPr/>
        </p:nvSpPr>
        <p:spPr>
          <a:xfrm>
            <a:off x="25099967" y="19175379"/>
            <a:ext cx="101266" cy="6167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C820060E-9FEB-4936-A1A6-C04F72B857F5}"/>
              </a:ext>
            </a:extLst>
          </p:cNvPr>
          <p:cNvSpPr/>
          <p:nvPr/>
        </p:nvSpPr>
        <p:spPr>
          <a:xfrm>
            <a:off x="25070940" y="21612591"/>
            <a:ext cx="101266" cy="6167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B8E04108-4C78-427D-8A9B-02E3A6ACB4C0}"/>
              </a:ext>
            </a:extLst>
          </p:cNvPr>
          <p:cNvCxnSpPr>
            <a:cxnSpLocks/>
          </p:cNvCxnSpPr>
          <p:nvPr/>
        </p:nvCxnSpPr>
        <p:spPr>
          <a:xfrm flipH="1">
            <a:off x="24709605" y="19369474"/>
            <a:ext cx="502064" cy="944559"/>
          </a:xfrm>
          <a:prstGeom prst="line">
            <a:avLst/>
          </a:prstGeom>
          <a:ln w="3175"/>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92429B63-F38F-4706-A2B4-24178D5977D5}"/>
              </a:ext>
            </a:extLst>
          </p:cNvPr>
          <p:cNvCxnSpPr>
            <a:cxnSpLocks/>
            <a:stCxn id="191" idx="0"/>
          </p:cNvCxnSpPr>
          <p:nvPr/>
        </p:nvCxnSpPr>
        <p:spPr>
          <a:xfrm flipH="1" flipV="1">
            <a:off x="24654355" y="20579388"/>
            <a:ext cx="467218" cy="1281104"/>
          </a:xfrm>
          <a:prstGeom prst="line">
            <a:avLst/>
          </a:prstGeom>
          <a:ln w="3175"/>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D2E2013C-EF3E-43BE-A17B-73079A1FABA6}"/>
              </a:ext>
            </a:extLst>
          </p:cNvPr>
          <p:cNvCxnSpPr>
            <a:cxnSpLocks/>
            <a:stCxn id="192" idx="5"/>
          </p:cNvCxnSpPr>
          <p:nvPr/>
        </p:nvCxnSpPr>
        <p:spPr>
          <a:xfrm flipH="1">
            <a:off x="24688546" y="19228024"/>
            <a:ext cx="497857" cy="1109703"/>
          </a:xfrm>
          <a:prstGeom prst="line">
            <a:avLst/>
          </a:prstGeom>
          <a:ln w="31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5BC38FEC-D53E-410D-9A15-0AC2F88DCC73}"/>
              </a:ext>
            </a:extLst>
          </p:cNvPr>
          <p:cNvCxnSpPr>
            <a:cxnSpLocks/>
            <a:stCxn id="193" idx="4"/>
          </p:cNvCxnSpPr>
          <p:nvPr/>
        </p:nvCxnSpPr>
        <p:spPr>
          <a:xfrm flipH="1" flipV="1">
            <a:off x="24678034" y="20565251"/>
            <a:ext cx="443539" cy="1109017"/>
          </a:xfrm>
          <a:prstGeom prst="line">
            <a:avLst/>
          </a:prstGeom>
          <a:ln w="3175">
            <a:solidFill>
              <a:srgbClr val="FF0000"/>
            </a:solidFill>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4B275F17-4E6B-4EB2-B685-4C468BFBA2DA}"/>
              </a:ext>
            </a:extLst>
          </p:cNvPr>
          <p:cNvSpPr txBox="1"/>
          <p:nvPr/>
        </p:nvSpPr>
        <p:spPr>
          <a:xfrm>
            <a:off x="24512998" y="20270157"/>
            <a:ext cx="764744" cy="338554"/>
          </a:xfrm>
          <a:prstGeom prst="rect">
            <a:avLst/>
          </a:prstGeom>
          <a:noFill/>
        </p:spPr>
        <p:txBody>
          <a:bodyPr wrap="square" rtlCol="0">
            <a:spAutoFit/>
          </a:bodyPr>
          <a:lstStyle/>
          <a:p>
            <a:r>
              <a:rPr lang="en-US" sz="800" b="1" dirty="0"/>
              <a:t>Points of zero moments</a:t>
            </a:r>
          </a:p>
        </p:txBody>
      </p:sp>
      <p:sp>
        <p:nvSpPr>
          <p:cNvPr id="200" name="TextBox 199">
            <a:extLst>
              <a:ext uri="{FF2B5EF4-FFF2-40B4-BE49-F238E27FC236}">
                <a16:creationId xmlns:a16="http://schemas.microsoft.com/office/drawing/2014/main" id="{B798EB99-EC9E-4E18-BD28-D05468A01D17}"/>
              </a:ext>
            </a:extLst>
          </p:cNvPr>
          <p:cNvSpPr txBox="1"/>
          <p:nvPr/>
        </p:nvSpPr>
        <p:spPr>
          <a:xfrm>
            <a:off x="23987197" y="20889658"/>
            <a:ext cx="777702" cy="400110"/>
          </a:xfrm>
          <a:prstGeom prst="rect">
            <a:avLst/>
          </a:prstGeom>
          <a:noFill/>
        </p:spPr>
        <p:txBody>
          <a:bodyPr wrap="square" rtlCol="0">
            <a:spAutoFit/>
          </a:bodyPr>
          <a:lstStyle/>
          <a:p>
            <a:r>
              <a:rPr lang="en-US" sz="1000" b="1" dirty="0">
                <a:solidFill>
                  <a:srgbClr val="FF0000"/>
                </a:solidFill>
              </a:rPr>
              <a:t>Unbraced length</a:t>
            </a:r>
          </a:p>
        </p:txBody>
      </p:sp>
      <p:cxnSp>
        <p:nvCxnSpPr>
          <p:cNvPr id="201" name="Straight Connector 200">
            <a:extLst>
              <a:ext uri="{FF2B5EF4-FFF2-40B4-BE49-F238E27FC236}">
                <a16:creationId xmlns:a16="http://schemas.microsoft.com/office/drawing/2014/main" id="{0442B491-D2BC-45F7-B248-1A395702DB3D}"/>
              </a:ext>
            </a:extLst>
          </p:cNvPr>
          <p:cNvCxnSpPr>
            <a:cxnSpLocks/>
            <a:stCxn id="192" idx="3"/>
          </p:cNvCxnSpPr>
          <p:nvPr/>
        </p:nvCxnSpPr>
        <p:spPr>
          <a:xfrm flipH="1">
            <a:off x="23873267" y="19228024"/>
            <a:ext cx="1241530" cy="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8CC348B3-5AEE-4C28-9D7A-07596607D631}"/>
              </a:ext>
            </a:extLst>
          </p:cNvPr>
          <p:cNvCxnSpPr>
            <a:cxnSpLocks/>
          </p:cNvCxnSpPr>
          <p:nvPr/>
        </p:nvCxnSpPr>
        <p:spPr>
          <a:xfrm flipH="1" flipV="1">
            <a:off x="23940484" y="21642689"/>
            <a:ext cx="1156658" cy="5744"/>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B5FA60E-F0AA-4B02-8C4D-EF9E0DBDE7CE}"/>
              </a:ext>
            </a:extLst>
          </p:cNvPr>
          <p:cNvCxnSpPr>
            <a:cxnSpLocks/>
          </p:cNvCxnSpPr>
          <p:nvPr/>
        </p:nvCxnSpPr>
        <p:spPr>
          <a:xfrm flipH="1">
            <a:off x="23826425" y="19354120"/>
            <a:ext cx="1341247" cy="8658"/>
          </a:xfrm>
          <a:prstGeom prst="line">
            <a:avLst/>
          </a:prstGeom>
          <a:ln w="635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F42CDBD9-6E32-4CB1-83B0-AD0498E7EE9D}"/>
              </a:ext>
            </a:extLst>
          </p:cNvPr>
          <p:cNvCxnSpPr>
            <a:cxnSpLocks/>
            <a:stCxn id="191" idx="3"/>
          </p:cNvCxnSpPr>
          <p:nvPr/>
        </p:nvCxnSpPr>
        <p:spPr>
          <a:xfrm flipH="1" flipV="1">
            <a:off x="23826425" y="21904275"/>
            <a:ext cx="1259345" cy="8862"/>
          </a:xfrm>
          <a:prstGeom prst="line">
            <a:avLst/>
          </a:prstGeom>
          <a:ln w="635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5" name="Straight Arrow Connector 204">
            <a:extLst>
              <a:ext uri="{FF2B5EF4-FFF2-40B4-BE49-F238E27FC236}">
                <a16:creationId xmlns:a16="http://schemas.microsoft.com/office/drawing/2014/main" id="{E639A6DE-151F-48D5-A313-A27E6F9250DD}"/>
              </a:ext>
            </a:extLst>
          </p:cNvPr>
          <p:cNvCxnSpPr>
            <a:cxnSpLocks/>
          </p:cNvCxnSpPr>
          <p:nvPr/>
        </p:nvCxnSpPr>
        <p:spPr>
          <a:xfrm flipV="1">
            <a:off x="23822670" y="19354120"/>
            <a:ext cx="0" cy="2542646"/>
          </a:xfrm>
          <a:prstGeom prst="straightConnector1">
            <a:avLst/>
          </a:prstGeom>
          <a:ln w="3175">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a:extLst>
              <a:ext uri="{FF2B5EF4-FFF2-40B4-BE49-F238E27FC236}">
                <a16:creationId xmlns:a16="http://schemas.microsoft.com/office/drawing/2014/main" id="{B9AC7634-C153-4279-9569-9C61AD0DADC5}"/>
              </a:ext>
            </a:extLst>
          </p:cNvPr>
          <p:cNvCxnSpPr>
            <a:cxnSpLocks/>
          </p:cNvCxnSpPr>
          <p:nvPr/>
        </p:nvCxnSpPr>
        <p:spPr>
          <a:xfrm flipH="1" flipV="1">
            <a:off x="23931867" y="19228024"/>
            <a:ext cx="8618" cy="2414666"/>
          </a:xfrm>
          <a:prstGeom prst="straightConnector1">
            <a:avLst/>
          </a:prstGeom>
          <a:ln w="317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08" name="Oval 207">
            <a:extLst>
              <a:ext uri="{FF2B5EF4-FFF2-40B4-BE49-F238E27FC236}">
                <a16:creationId xmlns:a16="http://schemas.microsoft.com/office/drawing/2014/main" id="{29A1E285-140B-41B2-95D4-18B781FE0304}"/>
              </a:ext>
            </a:extLst>
          </p:cNvPr>
          <p:cNvSpPr/>
          <p:nvPr/>
        </p:nvSpPr>
        <p:spPr>
          <a:xfrm>
            <a:off x="25104173" y="19252410"/>
            <a:ext cx="101266" cy="61677"/>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9" name="Straight Connector 208">
            <a:extLst>
              <a:ext uri="{FF2B5EF4-FFF2-40B4-BE49-F238E27FC236}">
                <a16:creationId xmlns:a16="http://schemas.microsoft.com/office/drawing/2014/main" id="{AAEECCE7-1B5D-45A6-A12B-4DEF98CD6AB1}"/>
              </a:ext>
            </a:extLst>
          </p:cNvPr>
          <p:cNvCxnSpPr>
            <a:cxnSpLocks/>
            <a:stCxn id="208" idx="5"/>
          </p:cNvCxnSpPr>
          <p:nvPr/>
        </p:nvCxnSpPr>
        <p:spPr>
          <a:xfrm flipH="1">
            <a:off x="24709605" y="19305055"/>
            <a:ext cx="481004" cy="99683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2EE13E35-958F-4B8E-84DA-C84A0EAE6FB0}"/>
              </a:ext>
            </a:extLst>
          </p:cNvPr>
          <p:cNvCxnSpPr>
            <a:cxnSpLocks/>
          </p:cNvCxnSpPr>
          <p:nvPr/>
        </p:nvCxnSpPr>
        <p:spPr>
          <a:xfrm flipH="1" flipV="1">
            <a:off x="23658318" y="19282656"/>
            <a:ext cx="1428074" cy="1050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14" name="Oval 213">
            <a:extLst>
              <a:ext uri="{FF2B5EF4-FFF2-40B4-BE49-F238E27FC236}">
                <a16:creationId xmlns:a16="http://schemas.microsoft.com/office/drawing/2014/main" id="{30296094-FF0A-4DC1-A901-8F086148070F}"/>
              </a:ext>
            </a:extLst>
          </p:cNvPr>
          <p:cNvSpPr/>
          <p:nvPr/>
        </p:nvSpPr>
        <p:spPr>
          <a:xfrm>
            <a:off x="25099491" y="19383597"/>
            <a:ext cx="101266" cy="61677"/>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6133013C-6F2D-491C-AA78-530F81A037F5}"/>
              </a:ext>
            </a:extLst>
          </p:cNvPr>
          <p:cNvCxnSpPr>
            <a:cxnSpLocks/>
            <a:stCxn id="214" idx="5"/>
          </p:cNvCxnSpPr>
          <p:nvPr/>
        </p:nvCxnSpPr>
        <p:spPr>
          <a:xfrm flipH="1">
            <a:off x="24709605" y="19436242"/>
            <a:ext cx="476322" cy="841949"/>
          </a:xfrm>
          <a:prstGeom prst="line">
            <a:avLst/>
          </a:prstGeom>
          <a:ln w="3175">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026F47FC-B4E8-4E62-AF3E-3AD0A6AFDDAB}"/>
              </a:ext>
            </a:extLst>
          </p:cNvPr>
          <p:cNvCxnSpPr>
            <a:cxnSpLocks/>
            <a:stCxn id="214" idx="3"/>
          </p:cNvCxnSpPr>
          <p:nvPr/>
        </p:nvCxnSpPr>
        <p:spPr>
          <a:xfrm flipH="1">
            <a:off x="23485186" y="19436242"/>
            <a:ext cx="1629135" cy="9032"/>
          </a:xfrm>
          <a:prstGeom prst="line">
            <a:avLst/>
          </a:prstGeom>
          <a:ln w="6350">
            <a:solidFill>
              <a:srgbClr val="00B050"/>
            </a:solidFill>
          </a:ln>
        </p:spPr>
        <p:style>
          <a:lnRef idx="2">
            <a:schemeClr val="accent1"/>
          </a:lnRef>
          <a:fillRef idx="0">
            <a:schemeClr val="accent1"/>
          </a:fillRef>
          <a:effectRef idx="1">
            <a:schemeClr val="accent1"/>
          </a:effectRef>
          <a:fontRef idx="minor">
            <a:schemeClr val="tx1"/>
          </a:fontRef>
        </p:style>
      </p:cxnSp>
      <p:sp>
        <p:nvSpPr>
          <p:cNvPr id="219" name="Oval 218">
            <a:extLst>
              <a:ext uri="{FF2B5EF4-FFF2-40B4-BE49-F238E27FC236}">
                <a16:creationId xmlns:a16="http://schemas.microsoft.com/office/drawing/2014/main" id="{AA521BD4-3D22-425D-A925-8F0C0A6AE649}"/>
              </a:ext>
            </a:extLst>
          </p:cNvPr>
          <p:cNvSpPr/>
          <p:nvPr/>
        </p:nvSpPr>
        <p:spPr>
          <a:xfrm>
            <a:off x="25083155" y="21991592"/>
            <a:ext cx="101266" cy="61677"/>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470DA21D-83D7-4FA8-91D4-56A1F3AB4043}"/>
              </a:ext>
            </a:extLst>
          </p:cNvPr>
          <p:cNvCxnSpPr>
            <a:cxnSpLocks/>
            <a:stCxn id="219" idx="4"/>
          </p:cNvCxnSpPr>
          <p:nvPr/>
        </p:nvCxnSpPr>
        <p:spPr>
          <a:xfrm flipH="1" flipV="1">
            <a:off x="24656953" y="20616549"/>
            <a:ext cx="476835" cy="1436720"/>
          </a:xfrm>
          <a:prstGeom prst="line">
            <a:avLst/>
          </a:prstGeom>
          <a:ln w="3175">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3F67B44F-979C-4ADF-8FB2-5A574585E2F0}"/>
              </a:ext>
            </a:extLst>
          </p:cNvPr>
          <p:cNvCxnSpPr>
            <a:cxnSpLocks/>
          </p:cNvCxnSpPr>
          <p:nvPr/>
        </p:nvCxnSpPr>
        <p:spPr>
          <a:xfrm flipH="1">
            <a:off x="23485186" y="22027434"/>
            <a:ext cx="1624171" cy="0"/>
          </a:xfrm>
          <a:prstGeom prst="line">
            <a:avLst/>
          </a:prstGeom>
          <a:ln w="6350">
            <a:solidFill>
              <a:srgbClr val="00B050"/>
            </a:solidFill>
          </a:ln>
        </p:spPr>
        <p:style>
          <a:lnRef idx="2">
            <a:schemeClr val="accent1"/>
          </a:lnRef>
          <a:fillRef idx="0">
            <a:schemeClr val="accent1"/>
          </a:fillRef>
          <a:effectRef idx="1">
            <a:schemeClr val="accent1"/>
          </a:effectRef>
          <a:fontRef idx="minor">
            <a:schemeClr val="tx1"/>
          </a:fontRef>
        </p:style>
      </p:cxnSp>
      <p:sp>
        <p:nvSpPr>
          <p:cNvPr id="223" name="Oval 222">
            <a:extLst>
              <a:ext uri="{FF2B5EF4-FFF2-40B4-BE49-F238E27FC236}">
                <a16:creationId xmlns:a16="http://schemas.microsoft.com/office/drawing/2014/main" id="{B69E6831-D93F-49EC-84A1-C56442E03553}"/>
              </a:ext>
            </a:extLst>
          </p:cNvPr>
          <p:cNvSpPr/>
          <p:nvPr/>
        </p:nvSpPr>
        <p:spPr>
          <a:xfrm>
            <a:off x="25084661" y="21705968"/>
            <a:ext cx="101266" cy="61677"/>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4" name="Straight Connector 223">
            <a:extLst>
              <a:ext uri="{FF2B5EF4-FFF2-40B4-BE49-F238E27FC236}">
                <a16:creationId xmlns:a16="http://schemas.microsoft.com/office/drawing/2014/main" id="{36E30B45-F8C0-4D7A-A7AD-B6C0FCD7800B}"/>
              </a:ext>
            </a:extLst>
          </p:cNvPr>
          <p:cNvCxnSpPr>
            <a:cxnSpLocks/>
            <a:stCxn id="223" idx="4"/>
          </p:cNvCxnSpPr>
          <p:nvPr/>
        </p:nvCxnSpPr>
        <p:spPr>
          <a:xfrm flipH="1" flipV="1">
            <a:off x="24658459" y="20572760"/>
            <a:ext cx="476835" cy="119488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DE86F167-0DC9-45C7-ACBB-475F68590D12}"/>
              </a:ext>
            </a:extLst>
          </p:cNvPr>
          <p:cNvCxnSpPr>
            <a:cxnSpLocks/>
          </p:cNvCxnSpPr>
          <p:nvPr/>
        </p:nvCxnSpPr>
        <p:spPr>
          <a:xfrm flipH="1">
            <a:off x="23587198" y="21747527"/>
            <a:ext cx="1562927"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7" name="Straight Arrow Connector 246">
            <a:extLst>
              <a:ext uri="{FF2B5EF4-FFF2-40B4-BE49-F238E27FC236}">
                <a16:creationId xmlns:a16="http://schemas.microsoft.com/office/drawing/2014/main" id="{9B703180-D3C5-48A7-809A-3303BA304FF8}"/>
              </a:ext>
            </a:extLst>
          </p:cNvPr>
          <p:cNvCxnSpPr>
            <a:cxnSpLocks/>
          </p:cNvCxnSpPr>
          <p:nvPr/>
        </p:nvCxnSpPr>
        <p:spPr>
          <a:xfrm flipV="1">
            <a:off x="23505918" y="19436242"/>
            <a:ext cx="0" cy="2586188"/>
          </a:xfrm>
          <a:prstGeom prst="straightConnector1">
            <a:avLst/>
          </a:prstGeom>
          <a:ln w="3175">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9" name="Straight Arrow Connector 248">
            <a:extLst>
              <a:ext uri="{FF2B5EF4-FFF2-40B4-BE49-F238E27FC236}">
                <a16:creationId xmlns:a16="http://schemas.microsoft.com/office/drawing/2014/main" id="{4136637F-C127-4595-B067-73DC64261A1E}"/>
              </a:ext>
            </a:extLst>
          </p:cNvPr>
          <p:cNvCxnSpPr>
            <a:cxnSpLocks/>
          </p:cNvCxnSpPr>
          <p:nvPr/>
        </p:nvCxnSpPr>
        <p:spPr>
          <a:xfrm flipV="1">
            <a:off x="23658318" y="19285810"/>
            <a:ext cx="0" cy="2481835"/>
          </a:xfrm>
          <a:prstGeom prst="straightConnector1">
            <a:avLst/>
          </a:prstGeom>
          <a:ln w="31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aphicFrame>
        <p:nvGraphicFramePr>
          <p:cNvPr id="2" name="Table 2">
            <a:extLst>
              <a:ext uri="{FF2B5EF4-FFF2-40B4-BE49-F238E27FC236}">
                <a16:creationId xmlns:a16="http://schemas.microsoft.com/office/drawing/2014/main" id="{D1AE50D9-FE2E-4FD5-966E-C86F34071F3E}"/>
              </a:ext>
            </a:extLst>
          </p:cNvPr>
          <p:cNvGraphicFramePr>
            <a:graphicFrameLocks noGrp="1"/>
          </p:cNvGraphicFramePr>
          <p:nvPr>
            <p:extLst>
              <p:ext uri="{D42A27DB-BD31-4B8C-83A1-F6EECF244321}">
                <p14:modId xmlns:p14="http://schemas.microsoft.com/office/powerpoint/2010/main" val="2073763677"/>
              </p:ext>
            </p:extLst>
          </p:nvPr>
        </p:nvGraphicFramePr>
        <p:xfrm>
          <a:off x="29090679" y="8278021"/>
          <a:ext cx="13797221" cy="8542828"/>
        </p:xfrm>
        <a:graphic>
          <a:graphicData uri="http://schemas.openxmlformats.org/drawingml/2006/table">
            <a:tbl>
              <a:tblPr firstRow="1" bandRow="1">
                <a:tableStyleId>{5C22544A-7EE6-4342-B048-85BDC9FD1C3A}</a:tableStyleId>
              </a:tblPr>
              <a:tblGrid>
                <a:gridCol w="2078909">
                  <a:extLst>
                    <a:ext uri="{9D8B030D-6E8A-4147-A177-3AD203B41FA5}">
                      <a16:colId xmlns:a16="http://schemas.microsoft.com/office/drawing/2014/main" val="2719078492"/>
                    </a:ext>
                  </a:extLst>
                </a:gridCol>
                <a:gridCol w="2563945">
                  <a:extLst>
                    <a:ext uri="{9D8B030D-6E8A-4147-A177-3AD203B41FA5}">
                      <a16:colId xmlns:a16="http://schemas.microsoft.com/office/drawing/2014/main" val="956197245"/>
                    </a:ext>
                  </a:extLst>
                </a:gridCol>
                <a:gridCol w="2034254">
                  <a:extLst>
                    <a:ext uri="{9D8B030D-6E8A-4147-A177-3AD203B41FA5}">
                      <a16:colId xmlns:a16="http://schemas.microsoft.com/office/drawing/2014/main" val="1813240120"/>
                    </a:ext>
                  </a:extLst>
                </a:gridCol>
                <a:gridCol w="2299099">
                  <a:extLst>
                    <a:ext uri="{9D8B030D-6E8A-4147-A177-3AD203B41FA5}">
                      <a16:colId xmlns:a16="http://schemas.microsoft.com/office/drawing/2014/main" val="1574311131"/>
                    </a:ext>
                  </a:extLst>
                </a:gridCol>
                <a:gridCol w="2299099">
                  <a:extLst>
                    <a:ext uri="{9D8B030D-6E8A-4147-A177-3AD203B41FA5}">
                      <a16:colId xmlns:a16="http://schemas.microsoft.com/office/drawing/2014/main" val="449270000"/>
                    </a:ext>
                  </a:extLst>
                </a:gridCol>
                <a:gridCol w="2521915">
                  <a:extLst>
                    <a:ext uri="{9D8B030D-6E8A-4147-A177-3AD203B41FA5}">
                      <a16:colId xmlns:a16="http://schemas.microsoft.com/office/drawing/2014/main" val="1331160195"/>
                    </a:ext>
                  </a:extLst>
                </a:gridCol>
              </a:tblGrid>
              <a:tr h="0">
                <a:tc>
                  <a:txBody>
                    <a:bodyPr/>
                    <a:lstStyle/>
                    <a:p>
                      <a:pPr algn="ctr"/>
                      <a:r>
                        <a:rPr lang="en-US" sz="4400" dirty="0"/>
                        <a:t>Displacement (in)</a:t>
                      </a:r>
                    </a:p>
                  </a:txBody>
                  <a:tcPr anchor="ctr"/>
                </a:tc>
                <a:tc>
                  <a:txBody>
                    <a:bodyPr/>
                    <a:lstStyle/>
                    <a:p>
                      <a:pPr algn="ctr"/>
                      <a:r>
                        <a:rPr lang="en-US" sz="4400" dirty="0"/>
                        <a:t>Pile Orientation </a:t>
                      </a:r>
                    </a:p>
                  </a:txBody>
                  <a:tcPr anchor="ctr"/>
                </a:tc>
                <a:tc>
                  <a:txBody>
                    <a:bodyPr/>
                    <a:lstStyle/>
                    <a:p>
                      <a:pPr algn="ctr"/>
                      <a:r>
                        <a:rPr lang="en-US" sz="4400" dirty="0"/>
                        <a:t>Fixity point (ft)</a:t>
                      </a:r>
                    </a:p>
                  </a:txBody>
                  <a:tcPr anchor="ctr"/>
                </a:tc>
                <a:tc>
                  <a:txBody>
                    <a:bodyPr/>
                    <a:lstStyle/>
                    <a:p>
                      <a:pPr algn="ctr"/>
                      <a:r>
                        <a:rPr lang="en-US" sz="4400" dirty="0"/>
                        <a:t>Top segment (ft)</a:t>
                      </a:r>
                    </a:p>
                  </a:txBody>
                  <a:tcPr anchor="ctr"/>
                </a:tc>
                <a:tc>
                  <a:txBody>
                    <a:bodyPr/>
                    <a:lstStyle/>
                    <a:p>
                      <a:pPr algn="ctr"/>
                      <a:r>
                        <a:rPr lang="en-US" sz="4400" dirty="0"/>
                        <a:t>2</a:t>
                      </a:r>
                      <a:r>
                        <a:rPr lang="en-US" sz="4400" baseline="30000" dirty="0"/>
                        <a:t>nd </a:t>
                      </a:r>
                      <a:r>
                        <a:rPr lang="en-US" sz="4400" baseline="0" dirty="0"/>
                        <a:t>Segment (ft)</a:t>
                      </a:r>
                    </a:p>
                  </a:txBody>
                  <a:tcPr anchor="ctr"/>
                </a:tc>
                <a:tc>
                  <a:txBody>
                    <a:bodyPr/>
                    <a:lstStyle/>
                    <a:p>
                      <a:pPr algn="ctr"/>
                      <a:r>
                        <a:rPr lang="en-US" sz="4400" baseline="0" dirty="0"/>
                        <a:t>Max. Moment (kips-ft)</a:t>
                      </a:r>
                    </a:p>
                  </a:txBody>
                  <a:tcPr anchor="ctr"/>
                </a:tc>
                <a:extLst>
                  <a:ext uri="{0D108BD9-81ED-4DB2-BD59-A6C34878D82A}">
                    <a16:rowId xmlns:a16="http://schemas.microsoft.com/office/drawing/2014/main" val="254300100"/>
                  </a:ext>
                </a:extLst>
              </a:tr>
              <a:tr h="0">
                <a:tc rowSpan="2">
                  <a:txBody>
                    <a:bodyPr/>
                    <a:lstStyle/>
                    <a:p>
                      <a:pPr algn="ctr"/>
                      <a:r>
                        <a:rPr lang="en-US" sz="4400" dirty="0"/>
                        <a:t>0.05</a:t>
                      </a:r>
                    </a:p>
                  </a:txBody>
                  <a:tcPr anchor="ctr"/>
                </a:tc>
                <a:tc>
                  <a:txBody>
                    <a:bodyPr/>
                    <a:lstStyle/>
                    <a:p>
                      <a:pPr algn="ctr"/>
                      <a:r>
                        <a:rPr lang="en-US" sz="4400" dirty="0"/>
                        <a:t>Weak</a:t>
                      </a:r>
                    </a:p>
                  </a:txBody>
                  <a:tcPr anchor="ctr"/>
                </a:tc>
                <a:tc>
                  <a:txBody>
                    <a:bodyPr/>
                    <a:lstStyle/>
                    <a:p>
                      <a:pPr algn="ctr"/>
                      <a:r>
                        <a:rPr lang="en-US" sz="4400" dirty="0"/>
                        <a:t>18.00</a:t>
                      </a:r>
                    </a:p>
                  </a:txBody>
                  <a:tcPr anchor="ctr"/>
                </a:tc>
                <a:tc>
                  <a:txBody>
                    <a:bodyPr/>
                    <a:lstStyle/>
                    <a:p>
                      <a:pPr algn="ctr"/>
                      <a:r>
                        <a:rPr lang="en-US" sz="4400" dirty="0"/>
                        <a:t>3.75</a:t>
                      </a:r>
                    </a:p>
                  </a:txBody>
                  <a:tcPr anchor="ctr"/>
                </a:tc>
                <a:tc>
                  <a:txBody>
                    <a:bodyPr/>
                    <a:lstStyle/>
                    <a:p>
                      <a:pPr algn="ctr"/>
                      <a:r>
                        <a:rPr lang="en-US" sz="4400" dirty="0"/>
                        <a:t>10.25</a:t>
                      </a:r>
                    </a:p>
                  </a:txBody>
                  <a:tcPr anchor="ctr"/>
                </a:tc>
                <a:tc>
                  <a:txBody>
                    <a:bodyPr/>
                    <a:lstStyle/>
                    <a:p>
                      <a:pPr algn="ctr"/>
                      <a:r>
                        <a:rPr lang="en-US" sz="3950" dirty="0"/>
                        <a:t>-15.0/4.6</a:t>
                      </a:r>
                    </a:p>
                  </a:txBody>
                  <a:tcPr anchor="ctr"/>
                </a:tc>
                <a:extLst>
                  <a:ext uri="{0D108BD9-81ED-4DB2-BD59-A6C34878D82A}">
                    <a16:rowId xmlns:a16="http://schemas.microsoft.com/office/drawing/2014/main" val="816587281"/>
                  </a:ext>
                </a:extLst>
              </a:tr>
              <a:tr h="659218">
                <a:tc vMerge="1">
                  <a:txBody>
                    <a:bodyPr/>
                    <a:lstStyle/>
                    <a:p>
                      <a:endParaRPr lang="en-US"/>
                    </a:p>
                  </a:txBody>
                  <a:tcPr/>
                </a:tc>
                <a:tc>
                  <a:txBody>
                    <a:bodyPr/>
                    <a:lstStyle/>
                    <a:p>
                      <a:pPr algn="ctr"/>
                      <a:r>
                        <a:rPr lang="en-US" sz="4400" dirty="0"/>
                        <a:t>Strong</a:t>
                      </a:r>
                    </a:p>
                  </a:txBody>
                  <a:tcPr anchor="ctr"/>
                </a:tc>
                <a:tc>
                  <a:txBody>
                    <a:bodyPr/>
                    <a:lstStyle/>
                    <a:p>
                      <a:pPr algn="ctr"/>
                      <a:r>
                        <a:rPr lang="en-US" sz="4400" dirty="0"/>
                        <a:t>22.00</a:t>
                      </a:r>
                    </a:p>
                  </a:txBody>
                  <a:tcPr anchor="ctr"/>
                </a:tc>
                <a:tc>
                  <a:txBody>
                    <a:bodyPr/>
                    <a:lstStyle/>
                    <a:p>
                      <a:pPr algn="ctr"/>
                      <a:r>
                        <a:rPr lang="en-US" sz="4400" dirty="0"/>
                        <a:t>4.75</a:t>
                      </a:r>
                    </a:p>
                  </a:txBody>
                  <a:tcPr anchor="ctr"/>
                </a:tc>
                <a:tc>
                  <a:txBody>
                    <a:bodyPr/>
                    <a:lstStyle/>
                    <a:p>
                      <a:pPr algn="ctr"/>
                      <a:r>
                        <a:rPr lang="en-US" sz="4400" dirty="0"/>
                        <a:t>12.25</a:t>
                      </a:r>
                    </a:p>
                  </a:txBody>
                  <a:tcPr anchor="ctr"/>
                </a:tc>
                <a:tc>
                  <a:txBody>
                    <a:bodyPr/>
                    <a:lstStyle/>
                    <a:p>
                      <a:pPr algn="ctr"/>
                      <a:r>
                        <a:rPr lang="en-US" sz="3950" dirty="0"/>
                        <a:t>-29.0/9.3</a:t>
                      </a:r>
                    </a:p>
                  </a:txBody>
                  <a:tcPr anchor="ctr"/>
                </a:tc>
                <a:extLst>
                  <a:ext uri="{0D108BD9-81ED-4DB2-BD59-A6C34878D82A}">
                    <a16:rowId xmlns:a16="http://schemas.microsoft.com/office/drawing/2014/main" val="932868468"/>
                  </a:ext>
                </a:extLst>
              </a:tr>
              <a:tr h="674202">
                <a:tc rowSpan="2">
                  <a:txBody>
                    <a:bodyPr/>
                    <a:lstStyle/>
                    <a:p>
                      <a:pPr algn="ctr"/>
                      <a:r>
                        <a:rPr lang="en-US" sz="4400" dirty="0"/>
                        <a:t>0.10</a:t>
                      </a:r>
                    </a:p>
                  </a:txBody>
                  <a:tcPr anchor="ctr"/>
                </a:tc>
                <a:tc>
                  <a:txBody>
                    <a:bodyPr/>
                    <a:lstStyle/>
                    <a:p>
                      <a:pPr algn="ctr"/>
                      <a:r>
                        <a:rPr lang="en-US" sz="4400" dirty="0"/>
                        <a:t>Weak</a:t>
                      </a:r>
                    </a:p>
                  </a:txBody>
                  <a:tcPr anchor="ctr"/>
                </a:tc>
                <a:tc>
                  <a:txBody>
                    <a:bodyPr/>
                    <a:lstStyle/>
                    <a:p>
                      <a:pPr algn="ctr"/>
                      <a:r>
                        <a:rPr lang="en-US" sz="4400" dirty="0"/>
                        <a:t>18.50</a:t>
                      </a:r>
                    </a:p>
                  </a:txBody>
                  <a:tcPr anchor="ctr"/>
                </a:tc>
                <a:tc>
                  <a:txBody>
                    <a:bodyPr/>
                    <a:lstStyle/>
                    <a:p>
                      <a:pPr algn="ctr"/>
                      <a:r>
                        <a:rPr lang="en-US" sz="4400" dirty="0"/>
                        <a:t>4.00</a:t>
                      </a:r>
                    </a:p>
                  </a:txBody>
                  <a:tcPr anchor="ctr"/>
                </a:tc>
                <a:tc>
                  <a:txBody>
                    <a:bodyPr/>
                    <a:lstStyle/>
                    <a:p>
                      <a:pPr algn="ctr"/>
                      <a:r>
                        <a:rPr lang="en-US" sz="4400" dirty="0"/>
                        <a:t>10.50</a:t>
                      </a:r>
                    </a:p>
                  </a:txBody>
                  <a:tcPr anchor="ctr"/>
                </a:tc>
                <a:tc>
                  <a:txBody>
                    <a:bodyPr/>
                    <a:lstStyle/>
                    <a:p>
                      <a:pPr algn="ctr"/>
                      <a:r>
                        <a:rPr lang="en-US" sz="3950" dirty="0"/>
                        <a:t>-26.2/8.5</a:t>
                      </a:r>
                    </a:p>
                  </a:txBody>
                  <a:tcPr anchor="ctr"/>
                </a:tc>
                <a:extLst>
                  <a:ext uri="{0D108BD9-81ED-4DB2-BD59-A6C34878D82A}">
                    <a16:rowId xmlns:a16="http://schemas.microsoft.com/office/drawing/2014/main" val="2483912430"/>
                  </a:ext>
                </a:extLst>
              </a:tr>
              <a:tr h="711200">
                <a:tc vMerge="1">
                  <a:txBody>
                    <a:bodyPr/>
                    <a:lstStyle/>
                    <a:p>
                      <a:endParaRPr lang="en-US"/>
                    </a:p>
                  </a:txBody>
                  <a:tcPr/>
                </a:tc>
                <a:tc>
                  <a:txBody>
                    <a:bodyPr/>
                    <a:lstStyle/>
                    <a:p>
                      <a:pPr algn="ctr"/>
                      <a:r>
                        <a:rPr lang="en-US" sz="4400" dirty="0"/>
                        <a:t>Strong</a:t>
                      </a:r>
                    </a:p>
                  </a:txBody>
                  <a:tcPr anchor="ctr"/>
                </a:tc>
                <a:tc>
                  <a:txBody>
                    <a:bodyPr/>
                    <a:lstStyle/>
                    <a:p>
                      <a:pPr algn="ctr"/>
                      <a:r>
                        <a:rPr lang="en-US" sz="4400" dirty="0"/>
                        <a:t>22.50</a:t>
                      </a:r>
                    </a:p>
                  </a:txBody>
                  <a:tcPr anchor="ctr"/>
                </a:tc>
                <a:tc>
                  <a:txBody>
                    <a:bodyPr/>
                    <a:lstStyle/>
                    <a:p>
                      <a:pPr algn="ctr"/>
                      <a:r>
                        <a:rPr lang="en-US" sz="4400" dirty="0"/>
                        <a:t>5.00</a:t>
                      </a:r>
                    </a:p>
                  </a:txBody>
                  <a:tcPr anchor="ctr"/>
                </a:tc>
                <a:tc>
                  <a:txBody>
                    <a:bodyPr/>
                    <a:lstStyle/>
                    <a:p>
                      <a:pPr algn="ctr"/>
                      <a:r>
                        <a:rPr lang="en-US" sz="4400" dirty="0"/>
                        <a:t>12.50</a:t>
                      </a:r>
                    </a:p>
                  </a:txBody>
                  <a:tcPr anchor="ctr"/>
                </a:tc>
                <a:tc>
                  <a:txBody>
                    <a:bodyPr/>
                    <a:lstStyle/>
                    <a:p>
                      <a:pPr algn="ctr"/>
                      <a:r>
                        <a:rPr lang="en-US" sz="3950" dirty="0"/>
                        <a:t>-52.3/18.1</a:t>
                      </a:r>
                    </a:p>
                  </a:txBody>
                  <a:tcPr anchor="ctr"/>
                </a:tc>
                <a:extLst>
                  <a:ext uri="{0D108BD9-81ED-4DB2-BD59-A6C34878D82A}">
                    <a16:rowId xmlns:a16="http://schemas.microsoft.com/office/drawing/2014/main" val="4090877760"/>
                  </a:ext>
                </a:extLst>
              </a:tr>
              <a:tr h="763102">
                <a:tc rowSpan="2">
                  <a:txBody>
                    <a:bodyPr/>
                    <a:lstStyle/>
                    <a:p>
                      <a:pPr algn="ctr"/>
                      <a:r>
                        <a:rPr lang="en-US" sz="4400" dirty="0"/>
                        <a:t>0.20</a:t>
                      </a:r>
                    </a:p>
                  </a:txBody>
                  <a:tcPr anchor="ctr"/>
                </a:tc>
                <a:tc>
                  <a:txBody>
                    <a:bodyPr/>
                    <a:lstStyle/>
                    <a:p>
                      <a:pPr algn="ctr"/>
                      <a:r>
                        <a:rPr lang="en-US" sz="4400" dirty="0"/>
                        <a:t>Weak</a:t>
                      </a:r>
                    </a:p>
                  </a:txBody>
                  <a:tcPr anchor="ctr"/>
                </a:tc>
                <a:tc>
                  <a:txBody>
                    <a:bodyPr/>
                    <a:lstStyle/>
                    <a:p>
                      <a:pPr algn="ctr"/>
                      <a:r>
                        <a:rPr lang="en-US" sz="4400" dirty="0"/>
                        <a:t>19.00</a:t>
                      </a:r>
                    </a:p>
                  </a:txBody>
                  <a:tcPr anchor="ctr"/>
                </a:tc>
                <a:tc>
                  <a:txBody>
                    <a:bodyPr/>
                    <a:lstStyle/>
                    <a:p>
                      <a:pPr algn="ctr"/>
                      <a:r>
                        <a:rPr lang="en-US" sz="4400" dirty="0"/>
                        <a:t>4.25</a:t>
                      </a:r>
                    </a:p>
                  </a:txBody>
                  <a:tcPr anchor="ctr"/>
                </a:tc>
                <a:tc>
                  <a:txBody>
                    <a:bodyPr/>
                    <a:lstStyle/>
                    <a:p>
                      <a:pPr algn="ctr"/>
                      <a:r>
                        <a:rPr lang="en-US" sz="4400" dirty="0"/>
                        <a:t>10.75</a:t>
                      </a:r>
                    </a:p>
                  </a:txBody>
                  <a:tcPr anchor="ctr"/>
                </a:tc>
                <a:tc>
                  <a:txBody>
                    <a:bodyPr/>
                    <a:lstStyle/>
                    <a:p>
                      <a:pPr algn="ctr"/>
                      <a:r>
                        <a:rPr lang="en-US" sz="3950" dirty="0"/>
                        <a:t>-46.4/16.0</a:t>
                      </a:r>
                    </a:p>
                  </a:txBody>
                  <a:tcPr anchor="ctr"/>
                </a:tc>
                <a:extLst>
                  <a:ext uri="{0D108BD9-81ED-4DB2-BD59-A6C34878D82A}">
                    <a16:rowId xmlns:a16="http://schemas.microsoft.com/office/drawing/2014/main" val="1035711742"/>
                  </a:ext>
                </a:extLst>
              </a:tr>
              <a:tr h="533400">
                <a:tc vMerge="1">
                  <a:txBody>
                    <a:bodyPr/>
                    <a:lstStyle/>
                    <a:p>
                      <a:endParaRPr lang="en-US"/>
                    </a:p>
                  </a:txBody>
                  <a:tcPr/>
                </a:tc>
                <a:tc>
                  <a:txBody>
                    <a:bodyPr/>
                    <a:lstStyle/>
                    <a:p>
                      <a:pPr algn="ctr"/>
                      <a:r>
                        <a:rPr lang="en-US" sz="4400" dirty="0"/>
                        <a:t>Strong</a:t>
                      </a:r>
                    </a:p>
                  </a:txBody>
                  <a:tcPr anchor="ctr"/>
                </a:tc>
                <a:tc>
                  <a:txBody>
                    <a:bodyPr/>
                    <a:lstStyle/>
                    <a:p>
                      <a:pPr algn="ctr"/>
                      <a:r>
                        <a:rPr lang="en-US" sz="4400" dirty="0"/>
                        <a:t>23.00</a:t>
                      </a:r>
                    </a:p>
                  </a:txBody>
                  <a:tcPr anchor="ctr"/>
                </a:tc>
                <a:tc>
                  <a:txBody>
                    <a:bodyPr/>
                    <a:lstStyle/>
                    <a:p>
                      <a:pPr algn="ctr"/>
                      <a:r>
                        <a:rPr lang="en-US" sz="4400" dirty="0"/>
                        <a:t>5.25</a:t>
                      </a:r>
                    </a:p>
                  </a:txBody>
                  <a:tcPr anchor="ctr"/>
                </a:tc>
                <a:tc>
                  <a:txBody>
                    <a:bodyPr/>
                    <a:lstStyle/>
                    <a:p>
                      <a:pPr algn="ctr"/>
                      <a:r>
                        <a:rPr lang="en-US" sz="4400" dirty="0"/>
                        <a:t>12.75</a:t>
                      </a:r>
                    </a:p>
                  </a:txBody>
                  <a:tcPr anchor="ctr"/>
                </a:tc>
                <a:tc>
                  <a:txBody>
                    <a:bodyPr/>
                    <a:lstStyle/>
                    <a:p>
                      <a:pPr algn="ctr"/>
                      <a:r>
                        <a:rPr lang="en-US" sz="3950" dirty="0"/>
                        <a:t>-94.8/34.6</a:t>
                      </a:r>
                    </a:p>
                  </a:txBody>
                  <a:tcPr anchor="ctr"/>
                </a:tc>
                <a:extLst>
                  <a:ext uri="{0D108BD9-81ED-4DB2-BD59-A6C34878D82A}">
                    <a16:rowId xmlns:a16="http://schemas.microsoft.com/office/drawing/2014/main" val="995811223"/>
                  </a:ext>
                </a:extLst>
              </a:tr>
              <a:tr h="1104606">
                <a:tc rowSpan="2">
                  <a:txBody>
                    <a:bodyPr/>
                    <a:lstStyle/>
                    <a:p>
                      <a:pPr algn="ctr"/>
                      <a:r>
                        <a:rPr lang="en-US" sz="4400" dirty="0"/>
                        <a:t>0.50</a:t>
                      </a:r>
                    </a:p>
                  </a:txBody>
                  <a:tcPr anchor="ctr"/>
                </a:tc>
                <a:tc>
                  <a:txBody>
                    <a:bodyPr/>
                    <a:lstStyle/>
                    <a:p>
                      <a:pPr algn="ctr"/>
                      <a:r>
                        <a:rPr lang="en-US" sz="4400" dirty="0"/>
                        <a:t>Weak</a:t>
                      </a:r>
                    </a:p>
                  </a:txBody>
                  <a:tcPr anchor="ctr"/>
                </a:tc>
                <a:tc>
                  <a:txBody>
                    <a:bodyPr/>
                    <a:lstStyle/>
                    <a:p>
                      <a:pPr algn="ctr"/>
                      <a:r>
                        <a:rPr lang="en-US" sz="4400" dirty="0"/>
                        <a:t>19.50</a:t>
                      </a:r>
                    </a:p>
                  </a:txBody>
                  <a:tcPr anchor="ctr"/>
                </a:tc>
                <a:tc>
                  <a:txBody>
                    <a:bodyPr/>
                    <a:lstStyle/>
                    <a:p>
                      <a:pPr algn="ctr"/>
                      <a:r>
                        <a:rPr lang="en-US" sz="4400" dirty="0"/>
                        <a:t>4.50</a:t>
                      </a:r>
                    </a:p>
                  </a:txBody>
                  <a:tcPr anchor="ctr"/>
                </a:tc>
                <a:tc>
                  <a:txBody>
                    <a:bodyPr/>
                    <a:lstStyle/>
                    <a:p>
                      <a:pPr algn="ctr"/>
                      <a:r>
                        <a:rPr lang="en-US" sz="4400" dirty="0"/>
                        <a:t>11.00</a:t>
                      </a:r>
                    </a:p>
                  </a:txBody>
                  <a:tcPr anchor="ctr"/>
                </a:tc>
                <a:tc>
                  <a:txBody>
                    <a:bodyPr/>
                    <a:lstStyle/>
                    <a:p>
                      <a:pPr algn="ctr"/>
                      <a:r>
                        <a:rPr lang="en-US" sz="3950" dirty="0"/>
                        <a:t>-100/37.0</a:t>
                      </a:r>
                    </a:p>
                  </a:txBody>
                  <a:tcPr anchor="ctr"/>
                </a:tc>
                <a:extLst>
                  <a:ext uri="{0D108BD9-81ED-4DB2-BD59-A6C34878D82A}">
                    <a16:rowId xmlns:a16="http://schemas.microsoft.com/office/drawing/2014/main" val="3290334403"/>
                  </a:ext>
                </a:extLst>
              </a:tr>
              <a:tr h="0">
                <a:tc vMerge="1">
                  <a:txBody>
                    <a:bodyPr/>
                    <a:lstStyle/>
                    <a:p>
                      <a:endParaRPr lang="en-US"/>
                    </a:p>
                  </a:txBody>
                  <a:tcPr/>
                </a:tc>
                <a:tc>
                  <a:txBody>
                    <a:bodyPr/>
                    <a:lstStyle/>
                    <a:p>
                      <a:pPr algn="ctr"/>
                      <a:r>
                        <a:rPr lang="en-US" sz="4400" dirty="0"/>
                        <a:t>Strong</a:t>
                      </a:r>
                    </a:p>
                  </a:txBody>
                  <a:tcPr anchor="ctr"/>
                </a:tc>
                <a:tc>
                  <a:txBody>
                    <a:bodyPr/>
                    <a:lstStyle/>
                    <a:p>
                      <a:pPr algn="ctr"/>
                      <a:r>
                        <a:rPr lang="en-US" sz="4400" dirty="0"/>
                        <a:t>23.50</a:t>
                      </a:r>
                    </a:p>
                  </a:txBody>
                  <a:tcPr anchor="ctr"/>
                </a:tc>
                <a:tc>
                  <a:txBody>
                    <a:bodyPr/>
                    <a:lstStyle/>
                    <a:p>
                      <a:pPr algn="ctr"/>
                      <a:r>
                        <a:rPr lang="en-US" sz="4400" dirty="0"/>
                        <a:t>5.50</a:t>
                      </a:r>
                    </a:p>
                  </a:txBody>
                  <a:tcPr anchor="ctr"/>
                </a:tc>
                <a:tc>
                  <a:txBody>
                    <a:bodyPr/>
                    <a:lstStyle/>
                    <a:p>
                      <a:pPr algn="ctr"/>
                      <a:r>
                        <a:rPr lang="en-US" sz="4400" dirty="0"/>
                        <a:t>13.00</a:t>
                      </a:r>
                    </a:p>
                  </a:txBody>
                  <a:tcPr anchor="ctr"/>
                </a:tc>
                <a:tc>
                  <a:txBody>
                    <a:bodyPr/>
                    <a:lstStyle/>
                    <a:p>
                      <a:pPr algn="ctr"/>
                      <a:r>
                        <a:rPr lang="en-US" sz="3950" dirty="0"/>
                        <a:t>-210/80.1</a:t>
                      </a:r>
                    </a:p>
                  </a:txBody>
                  <a:tcPr anchor="ctr"/>
                </a:tc>
                <a:extLst>
                  <a:ext uri="{0D108BD9-81ED-4DB2-BD59-A6C34878D82A}">
                    <a16:rowId xmlns:a16="http://schemas.microsoft.com/office/drawing/2014/main" val="464431261"/>
                  </a:ext>
                </a:extLst>
              </a:tr>
            </a:tbl>
          </a:graphicData>
        </a:graphic>
      </p:graphicFrame>
      <p:sp>
        <p:nvSpPr>
          <p:cNvPr id="3" name="Rectangle 2">
            <a:extLst>
              <a:ext uri="{FF2B5EF4-FFF2-40B4-BE49-F238E27FC236}">
                <a16:creationId xmlns:a16="http://schemas.microsoft.com/office/drawing/2014/main" id="{EFEDF509-13BA-4FC1-AC99-FFA4E4327017}"/>
              </a:ext>
            </a:extLst>
          </p:cNvPr>
          <p:cNvSpPr/>
          <p:nvPr/>
        </p:nvSpPr>
        <p:spPr>
          <a:xfrm>
            <a:off x="14926555" y="9493057"/>
            <a:ext cx="12960048" cy="2157490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 Box 2">
            <a:extLst>
              <a:ext uri="{FF2B5EF4-FFF2-40B4-BE49-F238E27FC236}">
                <a16:creationId xmlns:a16="http://schemas.microsoft.com/office/drawing/2014/main" id="{C14E554C-8F2C-4929-92B3-DE01D7154344}"/>
              </a:ext>
            </a:extLst>
          </p:cNvPr>
          <p:cNvSpPr txBox="1">
            <a:spLocks noChangeArrowheads="1"/>
          </p:cNvSpPr>
          <p:nvPr/>
        </p:nvSpPr>
        <p:spPr bwMode="auto">
          <a:xfrm>
            <a:off x="18219267" y="26916200"/>
            <a:ext cx="2929157" cy="13234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Soil – Table 1 – Pre-drilled</a:t>
            </a: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Axial load – 93 kips</a:t>
            </a: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Pile size – HP 12x74 </a:t>
            </a: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orientation-  Strong axis</a:t>
            </a:r>
          </a:p>
        </p:txBody>
      </p:sp>
      <p:cxnSp>
        <p:nvCxnSpPr>
          <p:cNvPr id="5" name="Straight Connector 4">
            <a:extLst>
              <a:ext uri="{FF2B5EF4-FFF2-40B4-BE49-F238E27FC236}">
                <a16:creationId xmlns:a16="http://schemas.microsoft.com/office/drawing/2014/main" id="{22F3686C-6369-4535-B8E8-D9C71C3AE5E5}"/>
              </a:ext>
            </a:extLst>
          </p:cNvPr>
          <p:cNvCxnSpPr>
            <a:cxnSpLocks/>
          </p:cNvCxnSpPr>
          <p:nvPr/>
        </p:nvCxnSpPr>
        <p:spPr>
          <a:xfrm flipH="1">
            <a:off x="15400991" y="18631366"/>
            <a:ext cx="57750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55C287B-8600-4EBD-B5E4-3618BBA5B712}"/>
              </a:ext>
            </a:extLst>
          </p:cNvPr>
          <p:cNvCxnSpPr>
            <a:cxnSpLocks/>
          </p:cNvCxnSpPr>
          <p:nvPr/>
        </p:nvCxnSpPr>
        <p:spPr>
          <a:xfrm flipH="1">
            <a:off x="15212255" y="20509526"/>
            <a:ext cx="57750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F41B42C-7969-48C4-95F3-769B25ADBD44}"/>
              </a:ext>
            </a:extLst>
          </p:cNvPr>
          <p:cNvCxnSpPr>
            <a:cxnSpLocks/>
          </p:cNvCxnSpPr>
          <p:nvPr/>
        </p:nvCxnSpPr>
        <p:spPr>
          <a:xfrm>
            <a:off x="16293357" y="17791298"/>
            <a:ext cx="0" cy="84006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0229EF9-738B-4EAE-8403-F36EEDE7DB3D}"/>
              </a:ext>
            </a:extLst>
          </p:cNvPr>
          <p:cNvCxnSpPr/>
          <p:nvPr/>
        </p:nvCxnSpPr>
        <p:spPr>
          <a:xfrm>
            <a:off x="19728381" y="18656978"/>
            <a:ext cx="0" cy="187816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43780B12-870B-4AA3-A0B2-BB380ABF01B0}"/>
              </a:ext>
            </a:extLst>
          </p:cNvPr>
          <p:cNvSpPr txBox="1"/>
          <p:nvPr/>
        </p:nvSpPr>
        <p:spPr>
          <a:xfrm>
            <a:off x="18635086" y="19314044"/>
            <a:ext cx="1105903" cy="738664"/>
          </a:xfrm>
          <a:prstGeom prst="rect">
            <a:avLst/>
          </a:prstGeom>
          <a:noFill/>
        </p:spPr>
        <p:txBody>
          <a:bodyPr wrap="square" rtlCol="0">
            <a:spAutoFit/>
          </a:bodyPr>
          <a:lstStyle/>
          <a:p>
            <a:r>
              <a:rPr lang="en-US" sz="1400" b="1" dirty="0"/>
              <a:t>Unbraced length – 2</a:t>
            </a:r>
            <a:r>
              <a:rPr lang="en-US" sz="1400" b="1" baseline="30000" dirty="0"/>
              <a:t>nd</a:t>
            </a:r>
            <a:r>
              <a:rPr lang="en-US" sz="1400" b="1" dirty="0"/>
              <a:t> segment</a:t>
            </a:r>
          </a:p>
        </p:txBody>
      </p:sp>
      <p:sp>
        <p:nvSpPr>
          <p:cNvPr id="90" name="TextBox 89">
            <a:extLst>
              <a:ext uri="{FF2B5EF4-FFF2-40B4-BE49-F238E27FC236}">
                <a16:creationId xmlns:a16="http://schemas.microsoft.com/office/drawing/2014/main" id="{AE06EE40-BC3D-449F-BF52-83CC8020D25F}"/>
              </a:ext>
            </a:extLst>
          </p:cNvPr>
          <p:cNvSpPr txBox="1"/>
          <p:nvPr/>
        </p:nvSpPr>
        <p:spPr>
          <a:xfrm>
            <a:off x="16350883" y="17892702"/>
            <a:ext cx="1105903" cy="738664"/>
          </a:xfrm>
          <a:prstGeom prst="rect">
            <a:avLst/>
          </a:prstGeom>
          <a:noFill/>
        </p:spPr>
        <p:txBody>
          <a:bodyPr wrap="square" rtlCol="0">
            <a:spAutoFit/>
          </a:bodyPr>
          <a:lstStyle/>
          <a:p>
            <a:r>
              <a:rPr lang="en-US" sz="1400" b="1" dirty="0"/>
              <a:t>Unbraced length – Top segment</a:t>
            </a:r>
          </a:p>
        </p:txBody>
      </p:sp>
      <p:pic>
        <p:nvPicPr>
          <p:cNvPr id="1026" name="Picture 2">
            <a:extLst>
              <a:ext uri="{FF2B5EF4-FFF2-40B4-BE49-F238E27FC236}">
                <a16:creationId xmlns:a16="http://schemas.microsoft.com/office/drawing/2014/main" id="{E521095B-4714-4849-B4B7-ED8E11B956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78069" y="18127329"/>
            <a:ext cx="8920180" cy="4070189"/>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FCA148BF-1644-41EB-B9B8-B3037439CD17}"/>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3535600" y="32562800"/>
            <a:ext cx="203200" cy="20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9792"/>
    </mc:Choice>
    <mc:Fallback xmlns="">
      <p:transition spd="slow" advTm="69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PosterTemplateLandscape_IndustrialTes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3" ma:contentTypeDescription="Create a new document." ma:contentTypeScope="" ma:versionID="a44b719156b9488509ac54e3db2ef097">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0ac257700bf034aa504499de4fc88220"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63B258-11CA-4C4C-A2F5-3152A9FE9EF1}">
  <ds:schemaRefs>
    <ds:schemaRef ds:uri="http://schemas.microsoft.com/office/2006/documentManagement/types"/>
    <ds:schemaRef ds:uri="http://purl.org/dc/elements/1.1/"/>
    <ds:schemaRef ds:uri="http://www.w3.org/XML/1998/namespace"/>
    <ds:schemaRef ds:uri="http://schemas.microsoft.com/office/infopath/2007/PartnerControls"/>
    <ds:schemaRef ds:uri="0f169feb-6904-43e8-99c0-9fedfdfa937f"/>
    <ds:schemaRef ds:uri="http://schemas.openxmlformats.org/package/2006/metadata/core-properties"/>
    <ds:schemaRef ds:uri="http://purl.org/dc/dcmitype/"/>
    <ds:schemaRef ds:uri="2d158fa6-04c4-4b0b-9211-ddc5f24494d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B0E7288-1A87-4FC6-81AB-F5A450375579}">
  <ds:schemaRefs>
    <ds:schemaRef ds:uri="http://schemas.microsoft.com/sharepoint/v3/contenttype/forms"/>
  </ds:schemaRefs>
</ds:datastoreItem>
</file>

<file path=customXml/itemProps3.xml><?xml version="1.0" encoding="utf-8"?>
<ds:datastoreItem xmlns:ds="http://schemas.openxmlformats.org/officeDocument/2006/customXml" ds:itemID="{45FB92BE-82E0-4D69-87B7-D153C8D88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158fa6-04c4-4b0b-9211-ddc5f24494d5"/>
    <ds:schemaRef ds:uri="0f169feb-6904-43e8-99c0-9fedfdfa9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PosterTemplateLandscape_IndustrialTesting.pot</Template>
  <TotalTime>2570</TotalTime>
  <Words>696</Words>
  <Application>Microsoft Office PowerPoint</Application>
  <PresentationFormat>Custom</PresentationFormat>
  <Paragraphs>108</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PosterTemplateLandscape_IndustrialTesting</vt:lpstr>
      <vt:lpstr>The Effect of Various Pile Head Displacement in Pile Design of IAB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Palmer</dc:creator>
  <cp:lastModifiedBy>Gandhi, HarshNareshkumar N</cp:lastModifiedBy>
  <cp:revision>42</cp:revision>
  <dcterms:created xsi:type="dcterms:W3CDTF">2013-01-04T18:36:07Z</dcterms:created>
  <dcterms:modified xsi:type="dcterms:W3CDTF">2021-11-01T13:18:26Z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y fmtid="{D5CDD505-2E9C-101B-9397-08002B2CF9AE}" pid="3" name="Order">
    <vt:r8>900</vt:r8>
  </property>
</Properties>
</file>