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1pPr>
    <a:lvl2pPr marL="2193673" indent="-173652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2pPr>
    <a:lvl3pPr marL="4387346" indent="-3473052"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3pPr>
    <a:lvl4pPr marL="6582607" indent="-521116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4pPr>
    <a:lvl5pPr marL="8776280" indent="-6947690"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5pPr>
    <a:lvl6pPr marL="2285738" algn="l" defTabSz="457148" rtl="0" eaLnBrk="1" latinLnBrk="0" hangingPunct="1">
      <a:defRPr sz="8630" kern="1200">
        <a:solidFill>
          <a:schemeClr val="tx1"/>
        </a:solidFill>
        <a:latin typeface="Calibri" charset="0"/>
        <a:ea typeface="ＭＳ Ｐゴシック" charset="0"/>
        <a:cs typeface="ＭＳ Ｐゴシック" charset="0"/>
      </a:defRPr>
    </a:lvl6pPr>
    <a:lvl7pPr marL="2742885" algn="l" defTabSz="457148" rtl="0" eaLnBrk="1" latinLnBrk="0" hangingPunct="1">
      <a:defRPr sz="8630" kern="1200">
        <a:solidFill>
          <a:schemeClr val="tx1"/>
        </a:solidFill>
        <a:latin typeface="Calibri" charset="0"/>
        <a:ea typeface="ＭＳ Ｐゴシック" charset="0"/>
        <a:cs typeface="ＭＳ Ｐゴシック" charset="0"/>
      </a:defRPr>
    </a:lvl7pPr>
    <a:lvl8pPr marL="3200033" algn="l" defTabSz="457148" rtl="0" eaLnBrk="1" latinLnBrk="0" hangingPunct="1">
      <a:defRPr sz="8630" kern="1200">
        <a:solidFill>
          <a:schemeClr val="tx1"/>
        </a:solidFill>
        <a:latin typeface="Calibri" charset="0"/>
        <a:ea typeface="ＭＳ Ｐゴシック" charset="0"/>
        <a:cs typeface="ＭＳ Ｐゴシック" charset="0"/>
      </a:defRPr>
    </a:lvl8pPr>
    <a:lvl9pPr marL="3657181" algn="l" defTabSz="457148" rtl="0" eaLnBrk="1" latinLnBrk="0" hangingPunct="1">
      <a:defRPr sz="863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B3B"/>
    <a:srgbClr val="0E0F33"/>
    <a:srgbClr val="F2E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6"/>
  </p:normalViewPr>
  <p:slideViewPr>
    <p:cSldViewPr snapToGrid="0" snapToObjects="1">
      <p:cViewPr varScale="1">
        <p:scale>
          <a:sx n="25" d="100"/>
          <a:sy n="25" d="100"/>
        </p:scale>
        <p:origin x="720" y="184"/>
      </p:cViewPr>
      <p:guideLst>
        <p:guide orient="horz" pos="10368"/>
        <p:guide pos="138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smtClean="0">
                <a:latin typeface="+mn-lt"/>
                <a:ea typeface="+mn-ea"/>
                <a:cs typeface="+mn-cs"/>
              </a:defRPr>
            </a:lvl1pPr>
          </a:lstStyle>
          <a:p>
            <a:pPr>
              <a:defRPr/>
            </a:pPr>
            <a:fld id="{AB3BCA96-AA2C-0743-9CFE-8FE2649A7D4D}" type="datetimeFigureOut">
              <a:rPr lang="en-US"/>
              <a:pPr>
                <a:defRPr/>
              </a:pPr>
              <a:t>11/1/21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smtClean="0">
                <a:latin typeface="+mn-lt"/>
                <a:ea typeface="+mn-ea"/>
                <a:cs typeface="+mn-cs"/>
              </a:defRPr>
            </a:lvl1pPr>
          </a:lstStyle>
          <a:p>
            <a:pPr>
              <a:defRPr/>
            </a:pPr>
            <a:fld id="{B60DC7FA-5E92-7F4A-8DB4-2367971C915D}" type="slidenum">
              <a:rPr lang="en-US"/>
              <a:pPr>
                <a:defRPr/>
              </a:pPr>
              <a:t>‹#›</a:t>
            </a:fld>
            <a:endParaRPr lang="en-US" dirty="0"/>
          </a:p>
        </p:txBody>
      </p:sp>
    </p:spTree>
    <p:extLst>
      <p:ext uri="{BB962C8B-B14F-4D97-AF65-F5344CB8AC3E}">
        <p14:creationId xmlns:p14="http://schemas.microsoft.com/office/powerpoint/2010/main" val="19324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E0E2-86A7-4916-B723-754328BD2D1B}" type="datetimeFigureOut">
              <a:rPr lang="en-US" smtClean="0"/>
              <a:t>11/1/21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789F-EB83-4221-A7F4-CD9FF40A8F74}" type="slidenum">
              <a:rPr lang="en-US" smtClean="0"/>
              <a:t>‹#›</a:t>
            </a:fld>
            <a:endParaRPr lang="en-US" dirty="0"/>
          </a:p>
        </p:txBody>
      </p:sp>
    </p:spTree>
    <p:extLst>
      <p:ext uri="{BB962C8B-B14F-4D97-AF65-F5344CB8AC3E}">
        <p14:creationId xmlns:p14="http://schemas.microsoft.com/office/powerpoint/2010/main" val="464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7068" y="3609701"/>
            <a:ext cx="37307520" cy="2219558"/>
          </a:xfrm>
          <a:prstGeom prst="rect">
            <a:avLst/>
          </a:prstGeom>
        </p:spPr>
        <p:txBody>
          <a:bodyPr lIns="417010" tIns="208505" rIns="417010" bIns="208505"/>
          <a:lstStyle>
            <a:lvl1pPr algn="l">
              <a:defRPr sz="12500" b="1" i="0">
                <a:solidFill>
                  <a:srgbClr val="F2EBCD"/>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1555648" y="6631480"/>
            <a:ext cx="30723840" cy="2554559"/>
          </a:xfrm>
          <a:prstGeom prst="rect">
            <a:avLst/>
          </a:prstGeom>
        </p:spPr>
        <p:txBody>
          <a:bodyPr lIns="417010" tIns="208505" rIns="417010" bIns="208505"/>
          <a:lstStyle>
            <a:lvl1pPr marL="0" indent="0" algn="l">
              <a:buNone/>
              <a:defRPr sz="7000" b="0" i="0">
                <a:solidFill>
                  <a:srgbClr val="F2EBCD"/>
                </a:solidFill>
                <a:latin typeface="Rockwell"/>
                <a:cs typeface="Rockwell"/>
              </a:defRPr>
            </a:lvl1pPr>
            <a:lvl2pPr marL="2085051" indent="0" algn="ctr">
              <a:buNone/>
              <a:defRPr>
                <a:solidFill>
                  <a:schemeClr val="tx1">
                    <a:tint val="75000"/>
                  </a:schemeClr>
                </a:solidFill>
              </a:defRPr>
            </a:lvl2pPr>
            <a:lvl3pPr marL="4170103" indent="0" algn="ctr">
              <a:buNone/>
              <a:defRPr>
                <a:solidFill>
                  <a:schemeClr val="tx1">
                    <a:tint val="75000"/>
                  </a:schemeClr>
                </a:solidFill>
              </a:defRPr>
            </a:lvl3pPr>
            <a:lvl4pPr marL="6255154" indent="0" algn="ctr">
              <a:buNone/>
              <a:defRPr>
                <a:solidFill>
                  <a:schemeClr val="tx1">
                    <a:tint val="75000"/>
                  </a:schemeClr>
                </a:solidFill>
              </a:defRPr>
            </a:lvl4pPr>
            <a:lvl5pPr marL="8340206" indent="0" algn="ctr">
              <a:buNone/>
              <a:defRPr>
                <a:solidFill>
                  <a:schemeClr val="tx1">
                    <a:tint val="75000"/>
                  </a:schemeClr>
                </a:solidFill>
              </a:defRPr>
            </a:lvl5pPr>
            <a:lvl6pPr marL="10425257" indent="0" algn="ctr">
              <a:buNone/>
              <a:defRPr>
                <a:solidFill>
                  <a:schemeClr val="tx1">
                    <a:tint val="75000"/>
                  </a:schemeClr>
                </a:solidFill>
              </a:defRPr>
            </a:lvl6pPr>
            <a:lvl7pPr marL="12510309" indent="0" algn="ctr">
              <a:buNone/>
              <a:defRPr>
                <a:solidFill>
                  <a:schemeClr val="tx1">
                    <a:tint val="75000"/>
                  </a:schemeClr>
                </a:solidFill>
              </a:defRPr>
            </a:lvl7pPr>
            <a:lvl8pPr marL="14595360" indent="0" algn="ctr">
              <a:buNone/>
              <a:defRPr>
                <a:solidFill>
                  <a:schemeClr val="tx1">
                    <a:tint val="75000"/>
                  </a:schemeClr>
                </a:solidFill>
              </a:defRPr>
            </a:lvl8pPr>
            <a:lvl9pPr marL="1668041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2671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669362"/>
            <a:ext cx="43891200" cy="3598797"/>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dirty="0"/>
          </a:p>
        </p:txBody>
      </p:sp>
      <p:sp>
        <p:nvSpPr>
          <p:cNvPr id="6" name="Rectangle 5"/>
          <p:cNvSpPr/>
          <p:nvPr userDrawn="1"/>
        </p:nvSpPr>
        <p:spPr>
          <a:xfrm>
            <a:off x="-79373" y="32106908"/>
            <a:ext cx="44259203" cy="811493"/>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871329"/>
            <a:ext cx="12131040" cy="22806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0491" y="545344"/>
            <a:ext cx="2893897" cy="2971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4448" rtl="0" eaLnBrk="1" fontAlgn="base" hangingPunct="1">
        <a:spcBef>
          <a:spcPct val="0"/>
        </a:spcBef>
        <a:spcAft>
          <a:spcPct val="0"/>
        </a:spcAft>
        <a:defRPr sz="20000" kern="1200">
          <a:solidFill>
            <a:schemeClr val="tx1"/>
          </a:solidFill>
          <a:latin typeface="+mj-lt"/>
          <a:ea typeface="ＭＳ Ｐゴシック" charset="0"/>
          <a:cs typeface="ＭＳ Ｐゴシック" charset="0"/>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p:titleStyle>
    <p:bodyStyle>
      <a:lvl1pPr marL="1562582" indent="-1562582" algn="l" defTabSz="2084448" rtl="0" eaLnBrk="1" fontAlgn="base" hangingPunct="1">
        <a:spcBef>
          <a:spcPct val="20000"/>
        </a:spcBef>
        <a:spcAft>
          <a:spcPct val="0"/>
        </a:spcAft>
        <a:buFont typeface="Arial" charset="0"/>
        <a:buChar char="•"/>
        <a:defRPr sz="14600" kern="1200">
          <a:solidFill>
            <a:schemeClr val="tx1"/>
          </a:solidFill>
          <a:latin typeface="+mn-lt"/>
          <a:ea typeface="ＭＳ Ｐゴシック" charset="0"/>
          <a:cs typeface="ＭＳ Ｐゴシック" charset="0"/>
        </a:defRPr>
      </a:lvl1pPr>
      <a:lvl2pPr marL="3387605" indent="-1303157" algn="l" defTabSz="2084448" rtl="0" eaLnBrk="1" fontAlgn="base" hangingPunct="1">
        <a:spcBef>
          <a:spcPct val="20000"/>
        </a:spcBef>
        <a:spcAft>
          <a:spcPct val="0"/>
        </a:spcAft>
        <a:buFont typeface="Arial" charset="0"/>
        <a:buChar char="–"/>
        <a:defRPr sz="12700" kern="1200">
          <a:solidFill>
            <a:schemeClr val="tx1"/>
          </a:solidFill>
          <a:latin typeface="+mn-lt"/>
          <a:ea typeface="ＭＳ Ｐゴシック" charset="0"/>
          <a:cs typeface="+mn-cs"/>
        </a:defRPr>
      </a:lvl2pPr>
      <a:lvl3pPr marL="5212629" indent="-1042225" algn="l" defTabSz="2084448" rtl="0" eaLnBrk="1" fontAlgn="base" hangingPunct="1">
        <a:spcBef>
          <a:spcPct val="20000"/>
        </a:spcBef>
        <a:spcAft>
          <a:spcPct val="0"/>
        </a:spcAft>
        <a:buFont typeface="Arial" charset="0"/>
        <a:buChar char="•"/>
        <a:defRPr sz="10900" kern="1200">
          <a:solidFill>
            <a:schemeClr val="tx1"/>
          </a:solidFill>
          <a:latin typeface="+mn-lt"/>
          <a:ea typeface="ＭＳ Ｐゴシック" charset="0"/>
          <a:cs typeface="+mn-cs"/>
        </a:defRPr>
      </a:lvl3pPr>
      <a:lvl4pPr marL="7297077"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4pPr>
      <a:lvl5pPr marL="9381525"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5pPr>
      <a:lvl6pPr marL="11467783" indent="-1042526" algn="l" defTabSz="2085051" rtl="0" eaLnBrk="1" latinLnBrk="0" hangingPunct="1">
        <a:spcBef>
          <a:spcPct val="20000"/>
        </a:spcBef>
        <a:buFont typeface="Arial"/>
        <a:buChar char="•"/>
        <a:defRPr sz="9100" kern="1200">
          <a:solidFill>
            <a:schemeClr val="tx1"/>
          </a:solidFill>
          <a:latin typeface="+mn-lt"/>
          <a:ea typeface="+mn-ea"/>
          <a:cs typeface="+mn-cs"/>
        </a:defRPr>
      </a:lvl6pPr>
      <a:lvl7pPr marL="13552834" indent="-1042526" algn="l" defTabSz="2085051" rtl="0" eaLnBrk="1" latinLnBrk="0" hangingPunct="1">
        <a:spcBef>
          <a:spcPct val="20000"/>
        </a:spcBef>
        <a:buFont typeface="Arial"/>
        <a:buChar char="•"/>
        <a:defRPr sz="9100" kern="1200">
          <a:solidFill>
            <a:schemeClr val="tx1"/>
          </a:solidFill>
          <a:latin typeface="+mn-lt"/>
          <a:ea typeface="+mn-ea"/>
          <a:cs typeface="+mn-cs"/>
        </a:defRPr>
      </a:lvl7pPr>
      <a:lvl8pPr marL="15637886" indent="-1042526" algn="l" defTabSz="2085051" rtl="0" eaLnBrk="1" latinLnBrk="0" hangingPunct="1">
        <a:spcBef>
          <a:spcPct val="20000"/>
        </a:spcBef>
        <a:buFont typeface="Arial"/>
        <a:buChar char="•"/>
        <a:defRPr sz="9100" kern="1200">
          <a:solidFill>
            <a:schemeClr val="tx1"/>
          </a:solidFill>
          <a:latin typeface="+mn-lt"/>
          <a:ea typeface="+mn-ea"/>
          <a:cs typeface="+mn-cs"/>
        </a:defRPr>
      </a:lvl8pPr>
      <a:lvl9pPr marL="17722937" indent="-1042526" algn="l" defTabSz="20850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5051" rtl="0" eaLnBrk="1" latinLnBrk="0" hangingPunct="1">
        <a:defRPr sz="8200" kern="1200">
          <a:solidFill>
            <a:schemeClr val="tx1"/>
          </a:solidFill>
          <a:latin typeface="+mn-lt"/>
          <a:ea typeface="+mn-ea"/>
          <a:cs typeface="+mn-cs"/>
        </a:defRPr>
      </a:lvl1pPr>
      <a:lvl2pPr marL="2085051" algn="l" defTabSz="2085051" rtl="0" eaLnBrk="1" latinLnBrk="0" hangingPunct="1">
        <a:defRPr sz="8200" kern="1200">
          <a:solidFill>
            <a:schemeClr val="tx1"/>
          </a:solidFill>
          <a:latin typeface="+mn-lt"/>
          <a:ea typeface="+mn-ea"/>
          <a:cs typeface="+mn-cs"/>
        </a:defRPr>
      </a:lvl2pPr>
      <a:lvl3pPr marL="4170103" algn="l" defTabSz="2085051" rtl="0" eaLnBrk="1" latinLnBrk="0" hangingPunct="1">
        <a:defRPr sz="8200" kern="1200">
          <a:solidFill>
            <a:schemeClr val="tx1"/>
          </a:solidFill>
          <a:latin typeface="+mn-lt"/>
          <a:ea typeface="+mn-ea"/>
          <a:cs typeface="+mn-cs"/>
        </a:defRPr>
      </a:lvl3pPr>
      <a:lvl4pPr marL="6255154" algn="l" defTabSz="2085051" rtl="0" eaLnBrk="1" latinLnBrk="0" hangingPunct="1">
        <a:defRPr sz="8200" kern="1200">
          <a:solidFill>
            <a:schemeClr val="tx1"/>
          </a:solidFill>
          <a:latin typeface="+mn-lt"/>
          <a:ea typeface="+mn-ea"/>
          <a:cs typeface="+mn-cs"/>
        </a:defRPr>
      </a:lvl4pPr>
      <a:lvl5pPr marL="8340206" algn="l" defTabSz="2085051" rtl="0" eaLnBrk="1" latinLnBrk="0" hangingPunct="1">
        <a:defRPr sz="8200" kern="1200">
          <a:solidFill>
            <a:schemeClr val="tx1"/>
          </a:solidFill>
          <a:latin typeface="+mn-lt"/>
          <a:ea typeface="+mn-ea"/>
          <a:cs typeface="+mn-cs"/>
        </a:defRPr>
      </a:lvl5pPr>
      <a:lvl6pPr marL="10425257" algn="l" defTabSz="2085051" rtl="0" eaLnBrk="1" latinLnBrk="0" hangingPunct="1">
        <a:defRPr sz="8200" kern="1200">
          <a:solidFill>
            <a:schemeClr val="tx1"/>
          </a:solidFill>
          <a:latin typeface="+mn-lt"/>
          <a:ea typeface="+mn-ea"/>
          <a:cs typeface="+mn-cs"/>
        </a:defRPr>
      </a:lvl6pPr>
      <a:lvl7pPr marL="12510309" algn="l" defTabSz="2085051" rtl="0" eaLnBrk="1" latinLnBrk="0" hangingPunct="1">
        <a:defRPr sz="8200" kern="1200">
          <a:solidFill>
            <a:schemeClr val="tx1"/>
          </a:solidFill>
          <a:latin typeface="+mn-lt"/>
          <a:ea typeface="+mn-ea"/>
          <a:cs typeface="+mn-cs"/>
        </a:defRPr>
      </a:lvl7pPr>
      <a:lvl8pPr marL="14595360" algn="l" defTabSz="2085051" rtl="0" eaLnBrk="1" latinLnBrk="0" hangingPunct="1">
        <a:defRPr sz="8200" kern="1200">
          <a:solidFill>
            <a:schemeClr val="tx1"/>
          </a:solidFill>
          <a:latin typeface="+mn-lt"/>
          <a:ea typeface="+mn-ea"/>
          <a:cs typeface="+mn-cs"/>
        </a:defRPr>
      </a:lvl8pPr>
      <a:lvl9pPr marL="16680412" algn="l" defTabSz="20850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emf"/><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itle 1"/>
          <p:cNvSpPr>
            <a:spLocks noGrp="1"/>
          </p:cNvSpPr>
          <p:nvPr>
            <p:ph type="ctrTitle"/>
          </p:nvPr>
        </p:nvSpPr>
        <p:spPr bwMode="auto">
          <a:xfrm>
            <a:off x="1726519" y="3768247"/>
            <a:ext cx="41541225" cy="20343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6300" dirty="0">
                <a:solidFill>
                  <a:schemeClr val="bg1"/>
                </a:solidFill>
              </a:rPr>
              <a:t>Development of Protocols for Determining Deleterious Material Content in Processed Glass Aggregate</a:t>
            </a:r>
            <a:br>
              <a:rPr lang="en-US" sz="6300" dirty="0"/>
            </a:br>
            <a:endParaRPr lang="en-US" sz="6300" i="1" dirty="0">
              <a:solidFill>
                <a:schemeClr val="bg1"/>
              </a:solidFill>
              <a:latin typeface="Arial"/>
              <a:cs typeface="Arial"/>
            </a:endParaRPr>
          </a:p>
        </p:txBody>
      </p:sp>
      <p:sp>
        <p:nvSpPr>
          <p:cNvPr id="2050" name="Subtitle 2"/>
          <p:cNvSpPr>
            <a:spLocks noGrp="1"/>
          </p:cNvSpPr>
          <p:nvPr>
            <p:ph type="subTitle" idx="1"/>
          </p:nvPr>
        </p:nvSpPr>
        <p:spPr bwMode="auto">
          <a:xfrm>
            <a:off x="1670785" y="5567743"/>
            <a:ext cx="41887905" cy="234143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5300" dirty="0">
                <a:solidFill>
                  <a:schemeClr val="bg1"/>
                </a:solidFill>
                <a:latin typeface="Arial"/>
                <a:cs typeface="Arial"/>
              </a:rPr>
              <a:t>Fiona Nutbeam, Civil &amp; Environmental Engineering, University of Vermont      Advisors: Drs. Matthew Scarborough &amp; Mandar Dewoolkar </a:t>
            </a:r>
          </a:p>
        </p:txBody>
      </p:sp>
      <p:sp>
        <p:nvSpPr>
          <p:cNvPr id="10" name="TextBox 9"/>
          <p:cNvSpPr txBox="1"/>
          <p:nvPr/>
        </p:nvSpPr>
        <p:spPr>
          <a:xfrm>
            <a:off x="34144394" y="30979833"/>
            <a:ext cx="8290443" cy="534002"/>
          </a:xfrm>
          <a:prstGeom prst="rect">
            <a:avLst/>
          </a:prstGeom>
          <a:noFill/>
        </p:spPr>
        <p:txBody>
          <a:bodyPr lIns="86877" tIns="43439" rIns="86877" bIns="43439">
            <a:spAutoFit/>
          </a:bodyPr>
          <a:lstStyle/>
          <a:p>
            <a:pPr algn="r" defTabSz="2085051" fontAlgn="auto">
              <a:spcBef>
                <a:spcPts val="0"/>
              </a:spcBef>
              <a:spcAft>
                <a:spcPts val="0"/>
              </a:spcAft>
              <a:defRPr/>
            </a:pPr>
            <a:r>
              <a:rPr lang="en-US" sz="2900" dirty="0">
                <a:solidFill>
                  <a:srgbClr val="0F1B3B"/>
                </a:solidFill>
                <a:latin typeface="Arial"/>
                <a:cs typeface="Arial"/>
              </a:rPr>
              <a:t>June 2019 – </a:t>
            </a:r>
            <a:r>
              <a:rPr lang="en-US" sz="2900" dirty="0">
                <a:solidFill>
                  <a:srgbClr val="0F1B3B"/>
                </a:solidFill>
                <a:latin typeface="Arial"/>
                <a:ea typeface="+mn-ea"/>
                <a:cs typeface="Arial"/>
              </a:rPr>
              <a:t>www.tidc-utc.org</a:t>
            </a:r>
          </a:p>
        </p:txBody>
      </p:sp>
      <p:sp>
        <p:nvSpPr>
          <p:cNvPr id="2054" name="TextBox 11"/>
          <p:cNvSpPr txBox="1">
            <a:spLocks noChangeArrowheads="1"/>
          </p:cNvSpPr>
          <p:nvPr/>
        </p:nvSpPr>
        <p:spPr bwMode="auto">
          <a:xfrm>
            <a:off x="1670786" y="8006674"/>
            <a:ext cx="12187183" cy="1252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Introduction</a:t>
            </a: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Processed glass aggregate (PGA, Figure 1) studied in this project is a fine crushed recycled glass with a high potential to replace sand borrow and other free-draining fill materials. The major benefits of using PGA are that it reduces demands for limited high-quality sand borrow, which is increasingly scarce and expensive; and it keeps glass out of landfills. In practice however, PGA is not widely used in our region because of a lack of clear guidance on deleterious material content determination.</a:t>
            </a:r>
          </a:p>
          <a:p>
            <a:pPr algn="just"/>
            <a:endParaRPr lang="en-US" sz="3800" dirty="0">
              <a:solidFill>
                <a:srgbClr val="0F1B3B"/>
              </a:solidFill>
              <a:latin typeface="Arial"/>
              <a:cs typeface="Arial"/>
            </a:endParaRPr>
          </a:p>
          <a:p>
            <a:pPr algn="just"/>
            <a:r>
              <a:rPr lang="en-US" sz="3800" dirty="0">
                <a:solidFill>
                  <a:srgbClr val="0F1B3B"/>
                </a:solidFill>
                <a:latin typeface="Arial"/>
                <a:cs typeface="Arial"/>
              </a:rPr>
              <a:t>Primary objectives are to research, develop, and perform a variety of processes to determine deleterious material content in PGA; evaluate the effectiveness of individual processes using lab-manufactured PGA (LM-PGA) samples; and recommend a reliable protocol for determining deleterious material content for operational purposes.</a:t>
            </a:r>
          </a:p>
          <a:p>
            <a:pPr algn="just"/>
            <a:endParaRPr lang="en-US" sz="3800" dirty="0">
              <a:solidFill>
                <a:srgbClr val="0F1B3B"/>
              </a:solidFill>
              <a:latin typeface="Rockwell" charset="0"/>
              <a:cs typeface="Rockwell" charset="0"/>
            </a:endParaRPr>
          </a:p>
        </p:txBody>
      </p:sp>
      <p:sp>
        <p:nvSpPr>
          <p:cNvPr id="2056" name="Rectangle 13"/>
          <p:cNvSpPr>
            <a:spLocks noChangeArrowheads="1"/>
          </p:cNvSpPr>
          <p:nvPr/>
        </p:nvSpPr>
        <p:spPr bwMode="auto">
          <a:xfrm>
            <a:off x="1670787" y="27156438"/>
            <a:ext cx="11877549" cy="534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p>
            <a:r>
              <a:rPr lang="en-US" sz="2900" dirty="0">
                <a:solidFill>
                  <a:srgbClr val="0F1B3B"/>
                </a:solidFill>
                <a:latin typeface="Arial"/>
                <a:cs typeface="Arial"/>
              </a:rPr>
              <a:t>Figure 1. PGA containing containing deleterious materials</a:t>
            </a:r>
          </a:p>
        </p:txBody>
      </p:sp>
      <p:sp>
        <p:nvSpPr>
          <p:cNvPr id="2058" name="Rectangle 15"/>
          <p:cNvSpPr>
            <a:spLocks noChangeArrowheads="1"/>
          </p:cNvSpPr>
          <p:nvPr/>
        </p:nvSpPr>
        <p:spPr bwMode="auto">
          <a:xfrm>
            <a:off x="30052129" y="14856338"/>
            <a:ext cx="14410353" cy="580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p>
            <a:r>
              <a:rPr lang="en-US" sz="3200" dirty="0">
                <a:cs typeface="Calibri" charset="0"/>
              </a:rPr>
              <a:t>Figure 3. Glass crusher (left) and clean crushed glass (right)</a:t>
            </a:r>
            <a:endParaRPr lang="en-US" sz="2900" dirty="0">
              <a:solidFill>
                <a:srgbClr val="0F1B3B"/>
              </a:solidFill>
              <a:latin typeface="Arial"/>
              <a:cs typeface="Arial"/>
            </a:endParaRPr>
          </a:p>
        </p:txBody>
      </p:sp>
      <p:sp>
        <p:nvSpPr>
          <p:cNvPr id="2059" name="Rectangle 16"/>
          <p:cNvSpPr>
            <a:spLocks noChangeArrowheads="1"/>
          </p:cNvSpPr>
          <p:nvPr/>
        </p:nvSpPr>
        <p:spPr bwMode="auto">
          <a:xfrm>
            <a:off x="15059347" y="19164962"/>
            <a:ext cx="14411901" cy="1072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p>
            <a:r>
              <a:rPr lang="en-US" sz="3200" dirty="0">
                <a:cs typeface="Calibri" charset="0"/>
              </a:rPr>
              <a:t>Figure 2. Comparison of gradations for sand borrow Sample, recycling facility PGA, sample, &amp; lab-manufactured PGA.</a:t>
            </a:r>
            <a:endParaRPr lang="en-US" sz="2900" dirty="0">
              <a:solidFill>
                <a:srgbClr val="0F1B3B"/>
              </a:solidFill>
              <a:latin typeface="Arial"/>
              <a:cs typeface="Arial"/>
            </a:endParaRPr>
          </a:p>
        </p:txBody>
      </p:sp>
      <p:sp>
        <p:nvSpPr>
          <p:cNvPr id="2060" name="TextBox 17"/>
          <p:cNvSpPr txBox="1">
            <a:spLocks noChangeArrowheads="1"/>
          </p:cNvSpPr>
          <p:nvPr/>
        </p:nvSpPr>
        <p:spPr bwMode="auto">
          <a:xfrm>
            <a:off x="30009237" y="15436507"/>
            <a:ext cx="12425600" cy="15445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Results &amp; Conclusions</a:t>
            </a:r>
            <a:endParaRPr lang="en-US" sz="3800" b="1" dirty="0">
              <a:solidFill>
                <a:srgbClr val="0F1B3B"/>
              </a:solidFill>
              <a:latin typeface="Arial"/>
              <a:cs typeface="Arial"/>
            </a:endParaRP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The acquired PGA samples are within VTrans gradation requirements for sand borrow and PGA which references AASHTO M 318. Figure 2 shows that the gradation of the manufactured PGA matches that of the PGA sample obtained from CSWD. The internal friction angle of dry PGA ranged from 38 – 42º.  Thus far, we have explored float, furnace, and magnet testing.</a:t>
            </a:r>
          </a:p>
          <a:p>
            <a:pPr algn="just"/>
            <a:endParaRPr lang="en-US" sz="3800" dirty="0">
              <a:solidFill>
                <a:srgbClr val="0F1B3B"/>
              </a:solidFill>
              <a:latin typeface="Arial"/>
              <a:cs typeface="Arial"/>
            </a:endParaRPr>
          </a:p>
          <a:p>
            <a:pPr algn="just"/>
            <a:r>
              <a:rPr lang="en-US" sz="3800" dirty="0">
                <a:solidFill>
                  <a:srgbClr val="0F1B3B"/>
                </a:solidFill>
                <a:latin typeface="Arial"/>
                <a:cs typeface="Arial"/>
              </a:rPr>
              <a:t>Additional PGA and sand borrow samples will be acquired and tested alongside LM-PGA with known deleterious content and type. Currently, the focus will remain on the deleterious material testing, with engineering properties determination of recycling facility PGA, LM-PGA, and sand borrow samples and economic analysis in the following year of the project.</a:t>
            </a:r>
          </a:p>
          <a:p>
            <a:pPr algn="just"/>
            <a:endParaRPr lang="en-US" sz="3800" dirty="0">
              <a:solidFill>
                <a:srgbClr val="0F1B3B"/>
              </a:solidFill>
              <a:latin typeface="Arial"/>
              <a:cs typeface="Arial"/>
            </a:endParaRPr>
          </a:p>
          <a:p>
            <a:pPr algn="just"/>
            <a:r>
              <a:rPr lang="en-US" sz="3800" dirty="0">
                <a:solidFill>
                  <a:srgbClr val="0F1B3B"/>
                </a:solidFill>
                <a:latin typeface="Arial"/>
                <a:cs typeface="Arial"/>
              </a:rPr>
              <a:t>Funding for this research is provided by the Transportation Infrastructure Durability Center at the University of Maine under grant 69A3551847101 from the U.S. Department of Transportation’s University Transportation Centers Program. Additional financial support from CSWD and </a:t>
            </a:r>
            <a:r>
              <a:rPr lang="en-US" sz="3800" dirty="0" err="1">
                <a:solidFill>
                  <a:srgbClr val="0F1B3B"/>
                </a:solidFill>
                <a:latin typeface="Arial"/>
                <a:cs typeface="Arial"/>
              </a:rPr>
              <a:t>VTrans</a:t>
            </a:r>
            <a:r>
              <a:rPr lang="en-US" sz="3800" dirty="0">
                <a:solidFill>
                  <a:srgbClr val="0F1B3B"/>
                </a:solidFill>
                <a:latin typeface="Arial"/>
                <a:cs typeface="Arial"/>
              </a:rPr>
              <a:t> is gratefully acknowledged.</a:t>
            </a:r>
          </a:p>
        </p:txBody>
      </p:sp>
      <p:sp>
        <p:nvSpPr>
          <p:cNvPr id="2062" name="TextBox 19"/>
          <p:cNvSpPr txBox="1">
            <a:spLocks noChangeArrowheads="1"/>
          </p:cNvSpPr>
          <p:nvPr/>
        </p:nvSpPr>
        <p:spPr bwMode="auto">
          <a:xfrm>
            <a:off x="14963367" y="20528574"/>
            <a:ext cx="13625432" cy="10767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Methodology</a:t>
            </a: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At present a number of laboratory tests were conducted on recycling facility PGA (RF-PGA) (from CSWD – Chittenden Solid Waste District) and sand borrow (from VTrans) samples including specific gravity, grain size, compaction, hydraulic conductivity and direct shear testing. A number of tests for determining deleterious material types and contents are being explored including float test, furnace, solvents, magnets and acids. </a:t>
            </a:r>
          </a:p>
          <a:p>
            <a:pPr algn="just"/>
            <a:endParaRPr lang="en-US" sz="3800" dirty="0">
              <a:solidFill>
                <a:srgbClr val="0F1B3B"/>
              </a:solidFill>
              <a:latin typeface="Arial"/>
              <a:cs typeface="Arial"/>
            </a:endParaRPr>
          </a:p>
          <a:p>
            <a:pPr algn="just"/>
            <a:r>
              <a:rPr lang="en-US" sz="3800" dirty="0">
                <a:solidFill>
                  <a:srgbClr val="0F1B3B"/>
                </a:solidFill>
                <a:latin typeface="Arial"/>
                <a:cs typeface="Arial"/>
              </a:rPr>
              <a:t>A laboratory-scale glass crusher was acquired to manufacture clean crushed glass to which known amounts of deleterious materials will be added (e.g. paper, plastic, metal) for verifying the developed laboratory processes for determining deleterious material content.</a:t>
            </a:r>
          </a:p>
          <a:p>
            <a:pPr algn="just"/>
            <a:endParaRPr lang="en-US" sz="3800" dirty="0">
              <a:solidFill>
                <a:srgbClr val="0F1B3B"/>
              </a:solidFill>
              <a:latin typeface="Arial"/>
              <a:cs typeface="Arial"/>
            </a:endParaRPr>
          </a:p>
        </p:txBody>
      </p:sp>
      <p:pic>
        <p:nvPicPr>
          <p:cNvPr id="17" name="Picture 16">
            <a:extLst>
              <a:ext uri="{FF2B5EF4-FFF2-40B4-BE49-F238E27FC236}">
                <a16:creationId xmlns:a16="http://schemas.microsoft.com/office/drawing/2014/main" id="{3FF1CE2D-672A-DD4D-962E-CEF8398A273F}"/>
              </a:ext>
            </a:extLst>
          </p:cNvPr>
          <p:cNvPicPr>
            <a:picLocks noChangeAspect="1"/>
          </p:cNvPicPr>
          <p:nvPr/>
        </p:nvPicPr>
        <p:blipFill rotWithShape="1">
          <a:blip r:embed="rId2">
            <a:extLst>
              <a:ext uri="{28A0092B-C50C-407E-A947-70E740481C1C}">
                <a14:useLocalDpi xmlns:a14="http://schemas.microsoft.com/office/drawing/2010/main" val="0"/>
              </a:ext>
            </a:extLst>
          </a:blip>
          <a:srcRect l="31166" t="43274" r="32963" b="29722"/>
          <a:stretch/>
        </p:blipFill>
        <p:spPr>
          <a:xfrm>
            <a:off x="36629711" y="8564062"/>
            <a:ext cx="5389151" cy="5409526"/>
          </a:xfrm>
          <a:prstGeom prst="rect">
            <a:avLst/>
          </a:prstGeom>
        </p:spPr>
      </p:pic>
      <p:pic>
        <p:nvPicPr>
          <p:cNvPr id="18" name="Picture 17">
            <a:extLst>
              <a:ext uri="{FF2B5EF4-FFF2-40B4-BE49-F238E27FC236}">
                <a16:creationId xmlns:a16="http://schemas.microsoft.com/office/drawing/2014/main" id="{74BF7431-842C-4646-88EA-679CE2105F53}"/>
              </a:ext>
            </a:extLst>
          </p:cNvPr>
          <p:cNvPicPr>
            <a:picLocks noChangeAspect="1"/>
          </p:cNvPicPr>
          <p:nvPr/>
        </p:nvPicPr>
        <p:blipFill rotWithShape="1">
          <a:blip r:embed="rId3">
            <a:extLst>
              <a:ext uri="{28A0092B-C50C-407E-A947-70E740481C1C}">
                <a14:useLocalDpi xmlns:a14="http://schemas.microsoft.com/office/drawing/2010/main" val="0"/>
              </a:ext>
            </a:extLst>
          </a:blip>
          <a:srcRect l="29566" t="4255" r="19572" b="3919"/>
          <a:stretch/>
        </p:blipFill>
        <p:spPr>
          <a:xfrm>
            <a:off x="30052128" y="8002307"/>
            <a:ext cx="4989871" cy="6756532"/>
          </a:xfrm>
          <a:prstGeom prst="rect">
            <a:avLst/>
          </a:prstGeom>
        </p:spPr>
      </p:pic>
      <p:sp>
        <p:nvSpPr>
          <p:cNvPr id="20" name="Right Arrow 19">
            <a:extLst>
              <a:ext uri="{FF2B5EF4-FFF2-40B4-BE49-F238E27FC236}">
                <a16:creationId xmlns:a16="http://schemas.microsoft.com/office/drawing/2014/main" id="{2722EFB8-7D25-9144-A223-FE0C6BA1BAD8}"/>
              </a:ext>
            </a:extLst>
          </p:cNvPr>
          <p:cNvSpPr/>
          <p:nvPr/>
        </p:nvSpPr>
        <p:spPr bwMode="auto">
          <a:xfrm>
            <a:off x="34547355" y="10865392"/>
            <a:ext cx="2953980" cy="1021808"/>
          </a:xfrm>
          <a:prstGeom prst="rightArrow">
            <a:avLst/>
          </a:prstGeom>
          <a:solidFill>
            <a:srgbClr val="00793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pitchFamily="34" charset="0"/>
            </a:endParaRPr>
          </a:p>
        </p:txBody>
      </p:sp>
      <p:pic>
        <p:nvPicPr>
          <p:cNvPr id="21" name="Picture 20">
            <a:extLst>
              <a:ext uri="{FF2B5EF4-FFF2-40B4-BE49-F238E27FC236}">
                <a16:creationId xmlns:a16="http://schemas.microsoft.com/office/drawing/2014/main" id="{9F20C12C-055B-0540-A802-C5773ECFAE48}"/>
              </a:ext>
            </a:extLst>
          </p:cNvPr>
          <p:cNvPicPr/>
          <p:nvPr/>
        </p:nvPicPr>
        <p:blipFill rotWithShape="1">
          <a:blip r:embed="rId4"/>
          <a:srcRect l="1638" t="1192" r="1727" b="1075"/>
          <a:stretch/>
        </p:blipFill>
        <p:spPr>
          <a:xfrm>
            <a:off x="15278407" y="10029825"/>
            <a:ext cx="12925118" cy="8844136"/>
          </a:xfrm>
          <a:prstGeom prst="rect">
            <a:avLst/>
          </a:prstGeom>
        </p:spPr>
      </p:pic>
      <p:pic>
        <p:nvPicPr>
          <p:cNvPr id="22" name="Picture 21">
            <a:extLst>
              <a:ext uri="{FF2B5EF4-FFF2-40B4-BE49-F238E27FC236}">
                <a16:creationId xmlns:a16="http://schemas.microsoft.com/office/drawing/2014/main" id="{E2157646-A442-D04A-AF13-FDF0A2A90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868" y="27938431"/>
            <a:ext cx="5891846" cy="2035167"/>
          </a:xfrm>
          <a:prstGeom prst="rect">
            <a:avLst/>
          </a:prstGeom>
        </p:spPr>
      </p:pic>
      <p:pic>
        <p:nvPicPr>
          <p:cNvPr id="25" name="Picture 207" descr="Vermont Agency of Transportation logo&#10;">
            <a:extLst>
              <a:ext uri="{FF2B5EF4-FFF2-40B4-BE49-F238E27FC236}">
                <a16:creationId xmlns:a16="http://schemas.microsoft.com/office/drawing/2014/main" id="{CCF7A6BF-CB81-FF40-A065-F56D38F9F29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443" y="30577857"/>
            <a:ext cx="5398839" cy="12127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 name="Picture 6" descr="Link to Vermont Materials Management Map | Town of Whitingham, Village of  Jacksonville Vermont">
            <a:extLst>
              <a:ext uri="{FF2B5EF4-FFF2-40B4-BE49-F238E27FC236}">
                <a16:creationId xmlns:a16="http://schemas.microsoft.com/office/drawing/2014/main" id="{FEF146F8-BD5C-ED4C-B7F5-C65A0C82BF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8739" y="29911367"/>
            <a:ext cx="6351347" cy="21225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EF623D1-70FF-8D42-8FD8-CA8F4C1B17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7064" y="27848995"/>
            <a:ext cx="3095524" cy="2124603"/>
          </a:xfrm>
          <a:prstGeom prst="rect">
            <a:avLst/>
          </a:prstGeom>
        </p:spPr>
      </p:pic>
      <p:pic>
        <p:nvPicPr>
          <p:cNvPr id="23" name="Picture 4" descr="UVM Transportation Research Center | LinkedIn">
            <a:extLst>
              <a:ext uri="{FF2B5EF4-FFF2-40B4-BE49-F238E27FC236}">
                <a16:creationId xmlns:a16="http://schemas.microsoft.com/office/drawing/2014/main" id="{B1BE8EA4-A474-A34E-8C93-CB837F267D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8433" y="27743864"/>
            <a:ext cx="2772843" cy="27728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DACB58CA-0F1C-EA4D-ABDF-AFB42D3E7D46}"/>
              </a:ext>
            </a:extLst>
          </p:cNvPr>
          <p:cNvPicPr/>
          <p:nvPr/>
        </p:nvPicPr>
        <p:blipFill rotWithShape="1">
          <a:blip r:embed="rId10">
            <a:extLst>
              <a:ext uri="{28A0092B-C50C-407E-A947-70E740481C1C}">
                <a14:useLocalDpi xmlns:a14="http://schemas.microsoft.com/office/drawing/2010/main" val="0"/>
              </a:ext>
            </a:extLst>
          </a:blip>
          <a:srcRect t="9790" r="7856" b="8610"/>
          <a:stretch/>
        </p:blipFill>
        <p:spPr bwMode="auto">
          <a:xfrm>
            <a:off x="2280685" y="20015258"/>
            <a:ext cx="10967383" cy="7124347"/>
          </a:xfrm>
          <a:prstGeom prst="rect">
            <a:avLst/>
          </a:prstGeom>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PosterTemplateLandscape_IndustrialTes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3" ma:contentTypeDescription="Create a new document." ma:contentTypeScope="" ma:versionID="a44b719156b9488509ac54e3db2ef097">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0ac257700bf034aa504499de4fc88220"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B7239F-421A-4157-9E84-4D3AB852448B}"/>
</file>

<file path=customXml/itemProps2.xml><?xml version="1.0" encoding="utf-8"?>
<ds:datastoreItem xmlns:ds="http://schemas.openxmlformats.org/officeDocument/2006/customXml" ds:itemID="{7263B258-11CA-4C4C-A2F5-3152A9FE9EF1}">
  <ds:schemaRefs>
    <ds:schemaRef ds:uri="f590230d-5eb2-49df-b2fb-e8c3d85c347d"/>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e7d4dd56-9f58-4cfa-a9b9-5c3d77ba84c6"/>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8B0E7288-1A87-4FC6-81AB-F5A4503755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PosterTemplateLandscape_IndustrialTesting.pot</Template>
  <TotalTime>544</TotalTime>
  <Words>519</Words>
  <Application>Microsoft Macintosh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Rockwell</vt:lpstr>
      <vt:lpstr>PosterTemplateLandscape_IndustrialTesting</vt:lpstr>
      <vt:lpstr>Development of Protocols for Determining Deleterious Material Content in Processed Glass Aggregate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Palmer</dc:creator>
  <cp:lastModifiedBy>Matthew Scarborough</cp:lastModifiedBy>
  <cp:revision>40</cp:revision>
  <dcterms:created xsi:type="dcterms:W3CDTF">2013-01-04T18:36:07Z</dcterms:created>
  <dcterms:modified xsi:type="dcterms:W3CDTF">2021-11-01T17:26:54Z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y fmtid="{D5CDD505-2E9C-101B-9397-08002B2CF9AE}" pid="3" name="Order">
    <vt:r8>900</vt:r8>
  </property>
</Properties>
</file>