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6858000" cy="9144000"/>
  <p:defaultTextStyle>
    <a:defPPr>
      <a:defRPr lang="en-US"/>
    </a:defPPr>
    <a:lvl1pPr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2193673" indent="-1736525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4387346" indent="-3473052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6582607" indent="-5211165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8776280" indent="-6947690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738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885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033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181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B3B"/>
    <a:srgbClr val="0E0F33"/>
    <a:srgbClr val="F2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 autoAdjust="0"/>
    <p:restoredTop sz="94694"/>
  </p:normalViewPr>
  <p:slideViewPr>
    <p:cSldViewPr snapToGrid="0" snapToObjects="1">
      <p:cViewPr>
        <p:scale>
          <a:sx n="25" d="100"/>
          <a:sy n="25" d="100"/>
        </p:scale>
        <p:origin x="466" y="-595"/>
      </p:cViewPr>
      <p:guideLst>
        <p:guide orient="horz" pos="10368"/>
        <p:guide pos="138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3BCA96-AA2C-0743-9CFE-8FE2649A7D4D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0DC7FA-5E92-7F4A-8DB4-2367971C9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E0E2-86A7-4916-B723-754328BD2D1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8789F-EB83-4221-A7F4-CD9FF40A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789F-EB83-4221-A7F4-CD9FF40A8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68" y="3609701"/>
            <a:ext cx="37307520" cy="2219558"/>
          </a:xfrm>
          <a:prstGeom prst="rect">
            <a:avLst/>
          </a:prstGeom>
        </p:spPr>
        <p:txBody>
          <a:bodyPr lIns="417010" tIns="208505" rIns="417010" bIns="208505"/>
          <a:lstStyle>
            <a:lvl1pPr algn="l">
              <a:defRPr sz="12500" b="1" i="0">
                <a:solidFill>
                  <a:srgbClr val="F2EBCD"/>
                </a:solidFill>
                <a:latin typeface="Rockwell"/>
                <a:cs typeface="Rockwel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648" y="6631480"/>
            <a:ext cx="30723840" cy="2554559"/>
          </a:xfrm>
          <a:prstGeom prst="rect">
            <a:avLst/>
          </a:prstGeom>
        </p:spPr>
        <p:txBody>
          <a:bodyPr lIns="417010" tIns="208505" rIns="417010" bIns="208505"/>
          <a:lstStyle>
            <a:lvl1pPr marL="0" indent="0" algn="l">
              <a:buNone/>
              <a:defRPr sz="7000" b="0" i="0">
                <a:solidFill>
                  <a:srgbClr val="F2EBCD"/>
                </a:solidFill>
                <a:latin typeface="Rockwell"/>
                <a:cs typeface="Rockwell"/>
              </a:defRPr>
            </a:lvl1pPr>
            <a:lvl2pPr marL="208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5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9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3669362"/>
            <a:ext cx="43891200" cy="3598797"/>
          </a:xfrm>
          <a:prstGeom prst="rect">
            <a:avLst/>
          </a:prstGeom>
          <a:solidFill>
            <a:srgbClr val="0F1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rtlCol="0" anchor="ctr"/>
          <a:lstStyle/>
          <a:p>
            <a:pPr algn="ctr"/>
            <a:endParaRPr lang="en-US" sz="8630"/>
          </a:p>
        </p:txBody>
      </p:sp>
      <p:sp>
        <p:nvSpPr>
          <p:cNvPr id="6" name="Rectangle 5"/>
          <p:cNvSpPr/>
          <p:nvPr userDrawn="1"/>
        </p:nvSpPr>
        <p:spPr>
          <a:xfrm>
            <a:off x="-79373" y="32106908"/>
            <a:ext cx="44259203" cy="811493"/>
          </a:xfrm>
          <a:prstGeom prst="rect">
            <a:avLst/>
          </a:prstGeom>
          <a:solidFill>
            <a:srgbClr val="0F1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rtlCol="0" anchor="ctr"/>
          <a:lstStyle/>
          <a:p>
            <a:pPr algn="ctr"/>
            <a:endParaRPr lang="en-US" sz="863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1329"/>
            <a:ext cx="12131040" cy="2280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491" y="545344"/>
            <a:ext cx="2893897" cy="2971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084448" rtl="0" eaLnBrk="1" fontAlgn="base" hangingPunct="1">
        <a:spcBef>
          <a:spcPct val="0"/>
        </a:spcBef>
        <a:spcAft>
          <a:spcPct val="0"/>
        </a:spcAft>
        <a:defRPr sz="20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34386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68771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03157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737543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2582" indent="-1562582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87605" indent="-1303157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212629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297077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381525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467783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2834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37886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2937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5051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0103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5154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0206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5257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0309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95360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0412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 bwMode="auto">
          <a:xfrm>
            <a:off x="0" y="3768247"/>
            <a:ext cx="43891200" cy="203438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9000" i="1" dirty="0">
                <a:solidFill>
                  <a:schemeClr val="bg1"/>
                </a:solidFill>
                <a:latin typeface="Arial"/>
                <a:cs typeface="Arial"/>
              </a:rPr>
              <a:t>Durability of Large-Scale 3D Printed Materials for Transportation Infrastructure</a:t>
            </a:r>
          </a:p>
        </p:txBody>
      </p:sp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 bwMode="auto">
          <a:xfrm>
            <a:off x="1670785" y="5567743"/>
            <a:ext cx="41356815" cy="234143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6800" dirty="0">
                <a:solidFill>
                  <a:schemeClr val="bg1"/>
                </a:solidFill>
                <a:latin typeface="Arial"/>
                <a:cs typeface="Arial"/>
              </a:rPr>
              <a:t>Felipe Saavedra, Department of Civil Engineering, University of Maine, Advisor: Dr. Roberto Lopez Anido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44394" y="30979833"/>
            <a:ext cx="8290443" cy="534002"/>
          </a:xfrm>
          <a:prstGeom prst="rect">
            <a:avLst/>
          </a:prstGeom>
          <a:noFill/>
        </p:spPr>
        <p:txBody>
          <a:bodyPr lIns="86877" tIns="43439" rIns="86877" bIns="43439">
            <a:spAutoFit/>
          </a:bodyPr>
          <a:lstStyle/>
          <a:p>
            <a:pPr algn="r" defTabSz="20850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October 2021– </a:t>
            </a:r>
            <a:r>
              <a:rPr lang="en-US" sz="2900" dirty="0">
                <a:solidFill>
                  <a:srgbClr val="0F1B3B"/>
                </a:solidFill>
                <a:latin typeface="Arial"/>
                <a:ea typeface="+mn-ea"/>
                <a:cs typeface="Arial"/>
              </a:rPr>
              <a:t>www.tidc-utc.org</a:t>
            </a: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1289749" y="7602124"/>
            <a:ext cx="12187183" cy="1603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Introduction</a:t>
            </a:r>
          </a:p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Large-format extrusion-based additive manufacturing (AM) or 3D printing was implemented for transportation infrastructure applications including culvert outlet diffusers and precast concrete formwork.</a:t>
            </a: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Assess the durability and dimensional stability of thermoplastic composite material systems under different exposure conditions of moisture and freeze-thaw.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Investigate the use of bio-based renewable polymer composites for transportation applications.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Correlate accelerated lab durability tests with site specific environmental durability for selected transportation applications.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Compare the performance of bio-based composite materials (Wood Fiber/PLA) with a conventional composite material (Carbon Fiber/ABS)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1560067" y="30051112"/>
            <a:ext cx="12437101" cy="11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r>
              <a:rPr lang="en-US" sz="3600" dirty="0">
                <a:solidFill>
                  <a:srgbClr val="0F1B3B"/>
                </a:solidFill>
                <a:latin typeface="Arial"/>
                <a:cs typeface="Arial"/>
              </a:rPr>
              <a:t>Fig. 1 : 3D Printed Formwork for Precast Concrete using WF/PLA material</a:t>
            </a: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29766123" y="16267929"/>
            <a:ext cx="12987908" cy="11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r>
              <a:rPr lang="en-US" sz="3600" dirty="0">
                <a:solidFill>
                  <a:srgbClr val="0F1B3B"/>
                </a:solidFill>
                <a:latin typeface="Arial"/>
                <a:cs typeface="Arial"/>
              </a:rPr>
              <a:t>Fig. 3: Sorption Curve for WF/PLA specimens – Average values</a:t>
            </a:r>
          </a:p>
        </p:txBody>
      </p:sp>
      <p:sp>
        <p:nvSpPr>
          <p:cNvPr id="2059" name="Rectangle 16"/>
          <p:cNvSpPr>
            <a:spLocks noChangeArrowheads="1"/>
          </p:cNvSpPr>
          <p:nvPr/>
        </p:nvSpPr>
        <p:spPr bwMode="auto">
          <a:xfrm>
            <a:off x="16187687" y="16544928"/>
            <a:ext cx="12187183" cy="64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/>
          <a:p>
            <a:r>
              <a:rPr lang="en-US" sz="3600" dirty="0">
                <a:solidFill>
                  <a:srgbClr val="0F1B3B"/>
                </a:solidFill>
                <a:latin typeface="Arial"/>
                <a:cs typeface="Arial"/>
              </a:rPr>
              <a:t>Fig.2 : Freeze-thaw conditioning for WF/PLA specimens</a:t>
            </a:r>
          </a:p>
        </p:txBody>
      </p:sp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29766123" y="17463651"/>
            <a:ext cx="13261477" cy="1193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Results and Future Work</a:t>
            </a:r>
            <a:endParaRPr lang="en-US" sz="3800" b="1" dirty="0">
              <a:solidFill>
                <a:srgbClr val="0F1B3B"/>
              </a:solidFill>
              <a:latin typeface="Arial"/>
              <a:cs typeface="Arial"/>
            </a:endParaRPr>
          </a:p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Moisture conditioning: ASTM D5229 standard test method.</a:t>
            </a: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Moisture Equilibrium Content (MEC): computed based on the sorption curve in accordance with ASTM D5229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WF/PLA material specimens are being conditioned.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Freeze-Thaw Cycling: ASTM D7031 standard test method for Wood-Plastic Composites (WPC). Apply three cycles, each with moisture exposure, freezing and thawing.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ASTM D7264 standard test method: four-point bending configuration to determine elastic modulus and strength.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Future work: Specimen preparation for all 3D printed materials, conditioning, flexural tests and data analysis.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15536476" y="17327257"/>
            <a:ext cx="13625432" cy="14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Methods</a:t>
            </a:r>
          </a:p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The durability of the material will be evaluated based on the change in flexural strength and modulus of the exposed specimens.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Select and adapt standard test methods for mechanical performance and durability assessment of large-format extrusion-based 3D printed materials</a:t>
            </a: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Evaluate the durability of both semicrystalline and amorphous PLA polymer systems.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Environmental conditions selected: Moisture exposure and freeze-thaw cycling.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Digital Image Correlation/</a:t>
            </a:r>
            <a:r>
              <a:rPr lang="en-US" sz="3800" dirty="0" err="1">
                <a:solidFill>
                  <a:srgbClr val="0F1B3B"/>
                </a:solidFill>
                <a:latin typeface="Arial"/>
                <a:cs typeface="Arial"/>
              </a:rPr>
              <a:t>Pontos</a:t>
            </a: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: Measure strains a displacements.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Durability assessment: Comparison between mechanical properties and dimensional stability of conditioned and baseline specimens.</a:t>
            </a: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t="32340"/>
          <a:stretch/>
        </p:blipFill>
        <p:spPr>
          <a:xfrm>
            <a:off x="16187687" y="8006674"/>
            <a:ext cx="10277153" cy="7821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0779" b="3840"/>
          <a:stretch/>
        </p:blipFill>
        <p:spPr>
          <a:xfrm>
            <a:off x="28091241" y="8401177"/>
            <a:ext cx="14936359" cy="7783703"/>
          </a:xfrm>
          <a:prstGeom prst="rect">
            <a:avLst/>
          </a:prstGeom>
        </p:spPr>
      </p:pic>
      <p:pic>
        <p:nvPicPr>
          <p:cNvPr id="5" name="Picture 4" descr="A picture containing person, indoor, child&#10;&#10;Description automatically generated">
            <a:extLst>
              <a:ext uri="{FF2B5EF4-FFF2-40B4-BE49-F238E27FC236}">
                <a16:creationId xmlns:a16="http://schemas.microsoft.com/office/drawing/2014/main" id="{8D8B41F0-6798-254B-9AB5-9A0B3576A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785" y="22185410"/>
            <a:ext cx="11384815" cy="7584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TemplateLandscape_IndustrialTes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2531A09F5AC4F8065D5397F5FF8F8" ma:contentTypeVersion="13" ma:contentTypeDescription="Create a new document." ma:contentTypeScope="" ma:versionID="a44b719156b9488509ac54e3db2ef097">
  <xsd:schema xmlns:xsd="http://www.w3.org/2001/XMLSchema" xmlns:xs="http://www.w3.org/2001/XMLSchema" xmlns:p="http://schemas.microsoft.com/office/2006/metadata/properties" xmlns:ns2="2d158fa6-04c4-4b0b-9211-ddc5f24494d5" xmlns:ns3="0f169feb-6904-43e8-99c0-9fedfdfa937f" targetNamespace="http://schemas.microsoft.com/office/2006/metadata/properties" ma:root="true" ma:fieldsID="0ac257700bf034aa504499de4fc88220" ns2:_="" ns3:_="">
    <xsd:import namespace="2d158fa6-04c4-4b0b-9211-ddc5f24494d5"/>
    <xsd:import namespace="0f169feb-6904-43e8-99c0-9fedfdfa93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58fa6-04c4-4b0b-9211-ddc5f24494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69feb-6904-43e8-99c0-9fedfdfa9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0E7288-1A87-4FC6-81AB-F5A450375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63B258-11CA-4C4C-A2F5-3152A9FE9EF1}">
  <ds:schemaRefs>
    <ds:schemaRef ds:uri="http://schemas.microsoft.com/office/2006/metadata/properties"/>
    <ds:schemaRef ds:uri="0f169feb-6904-43e8-99c0-9fedfdfa937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d158fa6-04c4-4b0b-9211-ddc5f24494d5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FB92BE-82E0-4D69-87B7-D153C8D88A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158fa6-04c4-4b0b-9211-ddc5f24494d5"/>
    <ds:schemaRef ds:uri="0f169feb-6904-43e8-99c0-9fedfdfa9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PosterTemplateLandscape_IndustrialTesting.pot</Template>
  <TotalTime>411</TotalTime>
  <Words>345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Rockwell</vt:lpstr>
      <vt:lpstr>PosterTemplateLandscape_IndustrialTesting</vt:lpstr>
      <vt:lpstr>Durability of Large-Scale 3D Printed Materials for Transportation Infrastructure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Kip Palmer</dc:creator>
  <cp:lastModifiedBy>Felipe Andres Saavedra</cp:lastModifiedBy>
  <cp:revision>42</cp:revision>
  <dcterms:created xsi:type="dcterms:W3CDTF">2013-01-04T18:36:07Z</dcterms:created>
  <dcterms:modified xsi:type="dcterms:W3CDTF">2021-10-29T17:35:27Z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0x0101004B82531A09F5AC4F8065D5397F5FF8F8</vt:lpwstr>
  </property>
  <property fmtid="{D5CDD505-2E9C-101B-9397-08002B2CF9AE}" pid="3" name="Order">
    <vt:r8>900</vt:r8>
  </property>
</Properties>
</file>