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256" r:id="rId5"/>
  </p:sldIdLst>
  <p:sldSz cx="43891200" cy="32918400"/>
  <p:notesSz cx="6858000" cy="9144000"/>
  <p:defaultTextStyle>
    <a:defPPr>
      <a:defRPr lang="en-US"/>
    </a:defPPr>
    <a:lvl1pPr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1pPr>
    <a:lvl2pPr marL="2193673" indent="-1736525"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2pPr>
    <a:lvl3pPr marL="4387346" indent="-3473052"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3pPr>
    <a:lvl4pPr marL="6582607" indent="-5211165"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4pPr>
    <a:lvl5pPr marL="8776280" indent="-6947690"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5pPr>
    <a:lvl6pPr marL="2285738" algn="l" defTabSz="457148" rtl="0" eaLnBrk="1" latinLnBrk="0" hangingPunct="1">
      <a:defRPr sz="8630" kern="1200">
        <a:solidFill>
          <a:schemeClr val="tx1"/>
        </a:solidFill>
        <a:latin typeface="Calibri" charset="0"/>
        <a:ea typeface="ＭＳ Ｐゴシック" charset="0"/>
        <a:cs typeface="ＭＳ Ｐゴシック" charset="0"/>
      </a:defRPr>
    </a:lvl6pPr>
    <a:lvl7pPr marL="2742885" algn="l" defTabSz="457148" rtl="0" eaLnBrk="1" latinLnBrk="0" hangingPunct="1">
      <a:defRPr sz="8630" kern="1200">
        <a:solidFill>
          <a:schemeClr val="tx1"/>
        </a:solidFill>
        <a:latin typeface="Calibri" charset="0"/>
        <a:ea typeface="ＭＳ Ｐゴシック" charset="0"/>
        <a:cs typeface="ＭＳ Ｐゴシック" charset="0"/>
      </a:defRPr>
    </a:lvl7pPr>
    <a:lvl8pPr marL="3200033" algn="l" defTabSz="457148" rtl="0" eaLnBrk="1" latinLnBrk="0" hangingPunct="1">
      <a:defRPr sz="8630" kern="1200">
        <a:solidFill>
          <a:schemeClr val="tx1"/>
        </a:solidFill>
        <a:latin typeface="Calibri" charset="0"/>
        <a:ea typeface="ＭＳ Ｐゴシック" charset="0"/>
        <a:cs typeface="ＭＳ Ｐゴシック" charset="0"/>
      </a:defRPr>
    </a:lvl8pPr>
    <a:lvl9pPr marL="3657181" algn="l" defTabSz="457148" rtl="0" eaLnBrk="1" latinLnBrk="0" hangingPunct="1">
      <a:defRPr sz="863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userDrawn="1">
          <p15:clr>
            <a:srgbClr val="A4A3A4"/>
          </p15:clr>
        </p15:guide>
        <p15:guide id="2" pos="138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B3B"/>
    <a:srgbClr val="0E0F33"/>
    <a:srgbClr val="F2EB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56"/>
  </p:normalViewPr>
  <p:slideViewPr>
    <p:cSldViewPr snapToGrid="0" snapToObjects="1">
      <p:cViewPr>
        <p:scale>
          <a:sx n="14" d="100"/>
          <a:sy n="14" d="100"/>
        </p:scale>
        <p:origin x="2384" y="648"/>
      </p:cViewPr>
      <p:guideLst>
        <p:guide orient="horz" pos="10368"/>
        <p:guide pos="1382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2194560" fontAlgn="auto">
              <a:spcBef>
                <a:spcPts val="0"/>
              </a:spcBef>
              <a:spcAft>
                <a:spcPts val="0"/>
              </a:spcAft>
              <a:defRPr sz="1200" smtClean="0">
                <a:latin typeface="+mn-lt"/>
                <a:ea typeface="+mn-ea"/>
                <a:cs typeface="+mn-cs"/>
              </a:defRPr>
            </a:lvl1pPr>
          </a:lstStyle>
          <a:p>
            <a:pPr>
              <a:defRPr/>
            </a:pPr>
            <a:fld id="{AB3BCA96-AA2C-0743-9CFE-8FE2649A7D4D}" type="datetimeFigureOut">
              <a:rPr lang="en-US"/>
              <a:pPr>
                <a:defRPr/>
              </a:pPr>
              <a:t>10/28/21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2194560" fontAlgn="auto">
              <a:spcBef>
                <a:spcPts val="0"/>
              </a:spcBef>
              <a:spcAft>
                <a:spcPts val="0"/>
              </a:spcAft>
              <a:defRPr sz="1200" smtClean="0">
                <a:latin typeface="+mn-lt"/>
                <a:ea typeface="+mn-ea"/>
                <a:cs typeface="+mn-cs"/>
              </a:defRPr>
            </a:lvl1pPr>
          </a:lstStyle>
          <a:p>
            <a:pPr>
              <a:defRPr/>
            </a:pPr>
            <a:fld id="{B60DC7FA-5E92-7F4A-8DB4-2367971C915D}" type="slidenum">
              <a:rPr lang="en-US"/>
              <a:pPr>
                <a:defRPr/>
              </a:pPr>
              <a:t>‹#›</a:t>
            </a:fld>
            <a:endParaRPr lang="en-US"/>
          </a:p>
        </p:txBody>
      </p:sp>
    </p:spTree>
    <p:extLst>
      <p:ext uri="{BB962C8B-B14F-4D97-AF65-F5344CB8AC3E}">
        <p14:creationId xmlns:p14="http://schemas.microsoft.com/office/powerpoint/2010/main" val="1932462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DE0E2-86A7-4916-B723-754328BD2D1B}" type="datetimeFigureOut">
              <a:rPr lang="en-US" smtClean="0"/>
              <a:t>10/28/21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8789F-EB83-4221-A7F4-CD9FF40A8F74}" type="slidenum">
              <a:rPr lang="en-US" smtClean="0"/>
              <a:t>‹#›</a:t>
            </a:fld>
            <a:endParaRPr lang="en-US"/>
          </a:p>
        </p:txBody>
      </p:sp>
    </p:spTree>
    <p:extLst>
      <p:ext uri="{BB962C8B-B14F-4D97-AF65-F5344CB8AC3E}">
        <p14:creationId xmlns:p14="http://schemas.microsoft.com/office/powerpoint/2010/main" val="46414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7068" y="3609701"/>
            <a:ext cx="37307520" cy="2219558"/>
          </a:xfrm>
          <a:prstGeom prst="rect">
            <a:avLst/>
          </a:prstGeom>
        </p:spPr>
        <p:txBody>
          <a:bodyPr lIns="417010" tIns="208505" rIns="417010" bIns="208505"/>
          <a:lstStyle>
            <a:lvl1pPr algn="l">
              <a:defRPr sz="12500" b="1" i="0">
                <a:solidFill>
                  <a:srgbClr val="F2EBCD"/>
                </a:solidFill>
                <a:latin typeface="Rockwell"/>
                <a:cs typeface="Rockwell"/>
              </a:defRPr>
            </a:lvl1pPr>
          </a:lstStyle>
          <a:p>
            <a:r>
              <a:rPr lang="en-US" dirty="0"/>
              <a:t>Click to edit Master title style</a:t>
            </a:r>
          </a:p>
        </p:txBody>
      </p:sp>
      <p:sp>
        <p:nvSpPr>
          <p:cNvPr id="3" name="Subtitle 2"/>
          <p:cNvSpPr>
            <a:spLocks noGrp="1"/>
          </p:cNvSpPr>
          <p:nvPr>
            <p:ph type="subTitle" idx="1"/>
          </p:nvPr>
        </p:nvSpPr>
        <p:spPr>
          <a:xfrm>
            <a:off x="1555648" y="6631480"/>
            <a:ext cx="30723840" cy="2554559"/>
          </a:xfrm>
          <a:prstGeom prst="rect">
            <a:avLst/>
          </a:prstGeom>
        </p:spPr>
        <p:txBody>
          <a:bodyPr lIns="417010" tIns="208505" rIns="417010" bIns="208505"/>
          <a:lstStyle>
            <a:lvl1pPr marL="0" indent="0" algn="l">
              <a:buNone/>
              <a:defRPr sz="7000" b="0" i="0">
                <a:solidFill>
                  <a:srgbClr val="F2EBCD"/>
                </a:solidFill>
                <a:latin typeface="Rockwell"/>
                <a:cs typeface="Rockwell"/>
              </a:defRPr>
            </a:lvl1pPr>
            <a:lvl2pPr marL="2085051" indent="0" algn="ctr">
              <a:buNone/>
              <a:defRPr>
                <a:solidFill>
                  <a:schemeClr val="tx1">
                    <a:tint val="75000"/>
                  </a:schemeClr>
                </a:solidFill>
              </a:defRPr>
            </a:lvl2pPr>
            <a:lvl3pPr marL="4170103" indent="0" algn="ctr">
              <a:buNone/>
              <a:defRPr>
                <a:solidFill>
                  <a:schemeClr val="tx1">
                    <a:tint val="75000"/>
                  </a:schemeClr>
                </a:solidFill>
              </a:defRPr>
            </a:lvl3pPr>
            <a:lvl4pPr marL="6255154" indent="0" algn="ctr">
              <a:buNone/>
              <a:defRPr>
                <a:solidFill>
                  <a:schemeClr val="tx1">
                    <a:tint val="75000"/>
                  </a:schemeClr>
                </a:solidFill>
              </a:defRPr>
            </a:lvl4pPr>
            <a:lvl5pPr marL="8340206" indent="0" algn="ctr">
              <a:buNone/>
              <a:defRPr>
                <a:solidFill>
                  <a:schemeClr val="tx1">
                    <a:tint val="75000"/>
                  </a:schemeClr>
                </a:solidFill>
              </a:defRPr>
            </a:lvl5pPr>
            <a:lvl6pPr marL="10425257" indent="0" algn="ctr">
              <a:buNone/>
              <a:defRPr>
                <a:solidFill>
                  <a:schemeClr val="tx1">
                    <a:tint val="75000"/>
                  </a:schemeClr>
                </a:solidFill>
              </a:defRPr>
            </a:lvl6pPr>
            <a:lvl7pPr marL="12510309" indent="0" algn="ctr">
              <a:buNone/>
              <a:defRPr>
                <a:solidFill>
                  <a:schemeClr val="tx1">
                    <a:tint val="75000"/>
                  </a:schemeClr>
                </a:solidFill>
              </a:defRPr>
            </a:lvl7pPr>
            <a:lvl8pPr marL="14595360" indent="0" algn="ctr">
              <a:buNone/>
              <a:defRPr>
                <a:solidFill>
                  <a:schemeClr val="tx1">
                    <a:tint val="75000"/>
                  </a:schemeClr>
                </a:solidFill>
              </a:defRPr>
            </a:lvl8pPr>
            <a:lvl9pPr marL="1668041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12671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 y="3669362"/>
            <a:ext cx="43891200" cy="3598797"/>
          </a:xfrm>
          <a:prstGeom prst="rect">
            <a:avLst/>
          </a:prstGeom>
          <a:solidFill>
            <a:srgbClr val="0F1B3B"/>
          </a:solidFill>
          <a:ln>
            <a:noFill/>
          </a:ln>
        </p:spPr>
        <p:style>
          <a:lnRef idx="1">
            <a:schemeClr val="accent1"/>
          </a:lnRef>
          <a:fillRef idx="3">
            <a:schemeClr val="accent1"/>
          </a:fillRef>
          <a:effectRef idx="2">
            <a:schemeClr val="accent1"/>
          </a:effectRef>
          <a:fontRef idx="minor">
            <a:schemeClr val="lt1"/>
          </a:fontRef>
        </p:style>
        <p:txBody>
          <a:bodyPr lIns="86877" tIns="43439" rIns="86877" bIns="43439" rtlCol="0" anchor="ctr"/>
          <a:lstStyle/>
          <a:p>
            <a:pPr algn="ctr"/>
            <a:endParaRPr lang="en-US" sz="8630"/>
          </a:p>
        </p:txBody>
      </p:sp>
      <p:sp>
        <p:nvSpPr>
          <p:cNvPr id="6" name="Rectangle 5"/>
          <p:cNvSpPr/>
          <p:nvPr userDrawn="1"/>
        </p:nvSpPr>
        <p:spPr>
          <a:xfrm>
            <a:off x="-79373" y="32106908"/>
            <a:ext cx="44259203" cy="811493"/>
          </a:xfrm>
          <a:prstGeom prst="rect">
            <a:avLst/>
          </a:prstGeom>
          <a:solidFill>
            <a:srgbClr val="0F1B3B"/>
          </a:solidFill>
          <a:ln>
            <a:noFill/>
          </a:ln>
        </p:spPr>
        <p:style>
          <a:lnRef idx="1">
            <a:schemeClr val="accent1"/>
          </a:lnRef>
          <a:fillRef idx="3">
            <a:schemeClr val="accent1"/>
          </a:fillRef>
          <a:effectRef idx="2">
            <a:schemeClr val="accent1"/>
          </a:effectRef>
          <a:fontRef idx="minor">
            <a:schemeClr val="lt1"/>
          </a:fontRef>
        </p:style>
        <p:txBody>
          <a:bodyPr lIns="86877" tIns="43439" rIns="86877" bIns="43439" rtlCol="0" anchor="ctr"/>
          <a:lstStyle/>
          <a:p>
            <a:pPr algn="ctr"/>
            <a:endParaRPr lang="en-US" sz="863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0" y="871329"/>
            <a:ext cx="12131040" cy="2280636"/>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00491" y="545344"/>
            <a:ext cx="2893897" cy="29715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084448" rtl="0" eaLnBrk="1" fontAlgn="base" hangingPunct="1">
        <a:spcBef>
          <a:spcPct val="0"/>
        </a:spcBef>
        <a:spcAft>
          <a:spcPct val="0"/>
        </a:spcAft>
        <a:defRPr sz="20000" kern="1200">
          <a:solidFill>
            <a:schemeClr val="tx1"/>
          </a:solidFill>
          <a:latin typeface="+mj-lt"/>
          <a:ea typeface="ＭＳ Ｐゴシック" charset="0"/>
          <a:cs typeface="ＭＳ Ｐゴシック" charset="0"/>
        </a:defRPr>
      </a:lvl1pPr>
      <a:lvl2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2pPr>
      <a:lvl3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3pPr>
      <a:lvl4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4pPr>
      <a:lvl5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5pPr>
      <a:lvl6pPr marL="434386"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6pPr>
      <a:lvl7pPr marL="868771"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7pPr>
      <a:lvl8pPr marL="1303157"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8pPr>
      <a:lvl9pPr marL="1737543"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9pPr>
    </p:titleStyle>
    <p:bodyStyle>
      <a:lvl1pPr marL="1562582" indent="-1562582" algn="l" defTabSz="2084448" rtl="0" eaLnBrk="1" fontAlgn="base" hangingPunct="1">
        <a:spcBef>
          <a:spcPct val="20000"/>
        </a:spcBef>
        <a:spcAft>
          <a:spcPct val="0"/>
        </a:spcAft>
        <a:buFont typeface="Arial" charset="0"/>
        <a:buChar char="•"/>
        <a:defRPr sz="14600" kern="1200">
          <a:solidFill>
            <a:schemeClr val="tx1"/>
          </a:solidFill>
          <a:latin typeface="+mn-lt"/>
          <a:ea typeface="ＭＳ Ｐゴシック" charset="0"/>
          <a:cs typeface="ＭＳ Ｐゴシック" charset="0"/>
        </a:defRPr>
      </a:lvl1pPr>
      <a:lvl2pPr marL="3387605" indent="-1303157" algn="l" defTabSz="2084448" rtl="0" eaLnBrk="1" fontAlgn="base" hangingPunct="1">
        <a:spcBef>
          <a:spcPct val="20000"/>
        </a:spcBef>
        <a:spcAft>
          <a:spcPct val="0"/>
        </a:spcAft>
        <a:buFont typeface="Arial" charset="0"/>
        <a:buChar char="–"/>
        <a:defRPr sz="12700" kern="1200">
          <a:solidFill>
            <a:schemeClr val="tx1"/>
          </a:solidFill>
          <a:latin typeface="+mn-lt"/>
          <a:ea typeface="ＭＳ Ｐゴシック" charset="0"/>
          <a:cs typeface="+mn-cs"/>
        </a:defRPr>
      </a:lvl2pPr>
      <a:lvl3pPr marL="5212629" indent="-1042225" algn="l" defTabSz="2084448" rtl="0" eaLnBrk="1" fontAlgn="base" hangingPunct="1">
        <a:spcBef>
          <a:spcPct val="20000"/>
        </a:spcBef>
        <a:spcAft>
          <a:spcPct val="0"/>
        </a:spcAft>
        <a:buFont typeface="Arial" charset="0"/>
        <a:buChar char="•"/>
        <a:defRPr sz="10900" kern="1200">
          <a:solidFill>
            <a:schemeClr val="tx1"/>
          </a:solidFill>
          <a:latin typeface="+mn-lt"/>
          <a:ea typeface="ＭＳ Ｐゴシック" charset="0"/>
          <a:cs typeface="+mn-cs"/>
        </a:defRPr>
      </a:lvl3pPr>
      <a:lvl4pPr marL="7297077" indent="-1042225" algn="l" defTabSz="2084448" rtl="0" eaLnBrk="1" fontAlgn="base" hangingPunct="1">
        <a:spcBef>
          <a:spcPct val="20000"/>
        </a:spcBef>
        <a:spcAft>
          <a:spcPct val="0"/>
        </a:spcAft>
        <a:buFont typeface="Arial" charset="0"/>
        <a:buChar char="–"/>
        <a:defRPr sz="9100" kern="1200">
          <a:solidFill>
            <a:schemeClr val="tx1"/>
          </a:solidFill>
          <a:latin typeface="+mn-lt"/>
          <a:ea typeface="ＭＳ Ｐゴシック" charset="0"/>
          <a:cs typeface="+mn-cs"/>
        </a:defRPr>
      </a:lvl4pPr>
      <a:lvl5pPr marL="9381525" indent="-1042225" algn="l" defTabSz="2084448" rtl="0" eaLnBrk="1" fontAlgn="base" hangingPunct="1">
        <a:spcBef>
          <a:spcPct val="20000"/>
        </a:spcBef>
        <a:spcAft>
          <a:spcPct val="0"/>
        </a:spcAft>
        <a:buFont typeface="Arial" charset="0"/>
        <a:buChar char="»"/>
        <a:defRPr sz="9100" kern="1200">
          <a:solidFill>
            <a:schemeClr val="tx1"/>
          </a:solidFill>
          <a:latin typeface="+mn-lt"/>
          <a:ea typeface="ＭＳ Ｐゴシック" charset="0"/>
          <a:cs typeface="+mn-cs"/>
        </a:defRPr>
      </a:lvl5pPr>
      <a:lvl6pPr marL="11467783" indent="-1042526" algn="l" defTabSz="2085051" rtl="0" eaLnBrk="1" latinLnBrk="0" hangingPunct="1">
        <a:spcBef>
          <a:spcPct val="20000"/>
        </a:spcBef>
        <a:buFont typeface="Arial"/>
        <a:buChar char="•"/>
        <a:defRPr sz="9100" kern="1200">
          <a:solidFill>
            <a:schemeClr val="tx1"/>
          </a:solidFill>
          <a:latin typeface="+mn-lt"/>
          <a:ea typeface="+mn-ea"/>
          <a:cs typeface="+mn-cs"/>
        </a:defRPr>
      </a:lvl6pPr>
      <a:lvl7pPr marL="13552834" indent="-1042526" algn="l" defTabSz="2085051" rtl="0" eaLnBrk="1" latinLnBrk="0" hangingPunct="1">
        <a:spcBef>
          <a:spcPct val="20000"/>
        </a:spcBef>
        <a:buFont typeface="Arial"/>
        <a:buChar char="•"/>
        <a:defRPr sz="9100" kern="1200">
          <a:solidFill>
            <a:schemeClr val="tx1"/>
          </a:solidFill>
          <a:latin typeface="+mn-lt"/>
          <a:ea typeface="+mn-ea"/>
          <a:cs typeface="+mn-cs"/>
        </a:defRPr>
      </a:lvl7pPr>
      <a:lvl8pPr marL="15637886" indent="-1042526" algn="l" defTabSz="2085051" rtl="0" eaLnBrk="1" latinLnBrk="0" hangingPunct="1">
        <a:spcBef>
          <a:spcPct val="20000"/>
        </a:spcBef>
        <a:buFont typeface="Arial"/>
        <a:buChar char="•"/>
        <a:defRPr sz="9100" kern="1200">
          <a:solidFill>
            <a:schemeClr val="tx1"/>
          </a:solidFill>
          <a:latin typeface="+mn-lt"/>
          <a:ea typeface="+mn-ea"/>
          <a:cs typeface="+mn-cs"/>
        </a:defRPr>
      </a:lvl8pPr>
      <a:lvl9pPr marL="17722937" indent="-1042526" algn="l" defTabSz="20850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5051" rtl="0" eaLnBrk="1" latinLnBrk="0" hangingPunct="1">
        <a:defRPr sz="8200" kern="1200">
          <a:solidFill>
            <a:schemeClr val="tx1"/>
          </a:solidFill>
          <a:latin typeface="+mn-lt"/>
          <a:ea typeface="+mn-ea"/>
          <a:cs typeface="+mn-cs"/>
        </a:defRPr>
      </a:lvl1pPr>
      <a:lvl2pPr marL="2085051" algn="l" defTabSz="2085051" rtl="0" eaLnBrk="1" latinLnBrk="0" hangingPunct="1">
        <a:defRPr sz="8200" kern="1200">
          <a:solidFill>
            <a:schemeClr val="tx1"/>
          </a:solidFill>
          <a:latin typeface="+mn-lt"/>
          <a:ea typeface="+mn-ea"/>
          <a:cs typeface="+mn-cs"/>
        </a:defRPr>
      </a:lvl2pPr>
      <a:lvl3pPr marL="4170103" algn="l" defTabSz="2085051" rtl="0" eaLnBrk="1" latinLnBrk="0" hangingPunct="1">
        <a:defRPr sz="8200" kern="1200">
          <a:solidFill>
            <a:schemeClr val="tx1"/>
          </a:solidFill>
          <a:latin typeface="+mn-lt"/>
          <a:ea typeface="+mn-ea"/>
          <a:cs typeface="+mn-cs"/>
        </a:defRPr>
      </a:lvl3pPr>
      <a:lvl4pPr marL="6255154" algn="l" defTabSz="2085051" rtl="0" eaLnBrk="1" latinLnBrk="0" hangingPunct="1">
        <a:defRPr sz="8200" kern="1200">
          <a:solidFill>
            <a:schemeClr val="tx1"/>
          </a:solidFill>
          <a:latin typeface="+mn-lt"/>
          <a:ea typeface="+mn-ea"/>
          <a:cs typeface="+mn-cs"/>
        </a:defRPr>
      </a:lvl4pPr>
      <a:lvl5pPr marL="8340206" algn="l" defTabSz="2085051" rtl="0" eaLnBrk="1" latinLnBrk="0" hangingPunct="1">
        <a:defRPr sz="8200" kern="1200">
          <a:solidFill>
            <a:schemeClr val="tx1"/>
          </a:solidFill>
          <a:latin typeface="+mn-lt"/>
          <a:ea typeface="+mn-ea"/>
          <a:cs typeface="+mn-cs"/>
        </a:defRPr>
      </a:lvl5pPr>
      <a:lvl6pPr marL="10425257" algn="l" defTabSz="2085051" rtl="0" eaLnBrk="1" latinLnBrk="0" hangingPunct="1">
        <a:defRPr sz="8200" kern="1200">
          <a:solidFill>
            <a:schemeClr val="tx1"/>
          </a:solidFill>
          <a:latin typeface="+mn-lt"/>
          <a:ea typeface="+mn-ea"/>
          <a:cs typeface="+mn-cs"/>
        </a:defRPr>
      </a:lvl6pPr>
      <a:lvl7pPr marL="12510309" algn="l" defTabSz="2085051" rtl="0" eaLnBrk="1" latinLnBrk="0" hangingPunct="1">
        <a:defRPr sz="8200" kern="1200">
          <a:solidFill>
            <a:schemeClr val="tx1"/>
          </a:solidFill>
          <a:latin typeface="+mn-lt"/>
          <a:ea typeface="+mn-ea"/>
          <a:cs typeface="+mn-cs"/>
        </a:defRPr>
      </a:lvl7pPr>
      <a:lvl8pPr marL="14595360" algn="l" defTabSz="2085051" rtl="0" eaLnBrk="1" latinLnBrk="0" hangingPunct="1">
        <a:defRPr sz="8200" kern="1200">
          <a:solidFill>
            <a:schemeClr val="tx1"/>
          </a:solidFill>
          <a:latin typeface="+mn-lt"/>
          <a:ea typeface="+mn-ea"/>
          <a:cs typeface="+mn-cs"/>
        </a:defRPr>
      </a:lvl8pPr>
      <a:lvl9pPr marL="16680412" algn="l" defTabSz="20850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itle 1"/>
          <p:cNvSpPr>
            <a:spLocks noGrp="1"/>
          </p:cNvSpPr>
          <p:nvPr>
            <p:ph type="ctrTitle"/>
          </p:nvPr>
        </p:nvSpPr>
        <p:spPr bwMode="auto">
          <a:xfrm>
            <a:off x="1726519" y="3680484"/>
            <a:ext cx="42164681" cy="188726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8800" i="1" dirty="0">
                <a:solidFill>
                  <a:schemeClr val="bg1"/>
                </a:solidFill>
                <a:latin typeface="Arial"/>
                <a:cs typeface="Arial"/>
              </a:rPr>
              <a:t>Chitosan-Based Shrinking Fibers for Post-Cure Stressing to Increase Durability of Concrete</a:t>
            </a:r>
          </a:p>
        </p:txBody>
      </p:sp>
      <p:sp>
        <p:nvSpPr>
          <p:cNvPr id="2050" name="Subtitle 2"/>
          <p:cNvSpPr>
            <a:spLocks noGrp="1"/>
          </p:cNvSpPr>
          <p:nvPr>
            <p:ph type="subTitle" idx="1"/>
          </p:nvPr>
        </p:nvSpPr>
        <p:spPr bwMode="auto">
          <a:xfrm>
            <a:off x="15059347" y="5186403"/>
            <a:ext cx="40493895" cy="234143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5400" dirty="0">
                <a:solidFill>
                  <a:schemeClr val="bg1"/>
                </a:solidFill>
                <a:latin typeface="Arial"/>
                <a:cs typeface="Arial"/>
              </a:rPr>
              <a:t>Diarmuid Gregory, Mechanical Engineering, University of Vermont      </a:t>
            </a:r>
          </a:p>
          <a:p>
            <a:r>
              <a:rPr lang="en-US" sz="5400" dirty="0">
                <a:solidFill>
                  <a:schemeClr val="bg1"/>
                </a:solidFill>
                <a:latin typeface="Arial"/>
                <a:cs typeface="Arial"/>
              </a:rPr>
              <a:t>Advisor: Dryver Huston</a:t>
            </a:r>
          </a:p>
        </p:txBody>
      </p:sp>
      <p:sp>
        <p:nvSpPr>
          <p:cNvPr id="10" name="TextBox 9"/>
          <p:cNvSpPr txBox="1"/>
          <p:nvPr/>
        </p:nvSpPr>
        <p:spPr>
          <a:xfrm>
            <a:off x="34144394" y="30979833"/>
            <a:ext cx="8290443" cy="534002"/>
          </a:xfrm>
          <a:prstGeom prst="rect">
            <a:avLst/>
          </a:prstGeom>
          <a:noFill/>
        </p:spPr>
        <p:txBody>
          <a:bodyPr lIns="86877" tIns="43439" rIns="86877" bIns="43439">
            <a:spAutoFit/>
          </a:bodyPr>
          <a:lstStyle/>
          <a:p>
            <a:pPr algn="r" defTabSz="2085051" fontAlgn="auto">
              <a:spcBef>
                <a:spcPts val="0"/>
              </a:spcBef>
              <a:spcAft>
                <a:spcPts val="0"/>
              </a:spcAft>
              <a:defRPr/>
            </a:pPr>
            <a:r>
              <a:rPr lang="en-US" sz="2900" dirty="0">
                <a:solidFill>
                  <a:srgbClr val="0F1B3B"/>
                </a:solidFill>
                <a:latin typeface="Arial"/>
                <a:cs typeface="Arial"/>
              </a:rPr>
              <a:t>June 2019 – </a:t>
            </a:r>
            <a:r>
              <a:rPr lang="en-US" sz="2900" dirty="0">
                <a:solidFill>
                  <a:srgbClr val="0F1B3B"/>
                </a:solidFill>
                <a:latin typeface="Arial"/>
                <a:ea typeface="+mn-ea"/>
                <a:cs typeface="Arial"/>
              </a:rPr>
              <a:t>www.tidc-utc.org</a:t>
            </a:r>
          </a:p>
        </p:txBody>
      </p:sp>
      <p:sp>
        <p:nvSpPr>
          <p:cNvPr id="2054" name="TextBox 11"/>
          <p:cNvSpPr txBox="1">
            <a:spLocks noChangeArrowheads="1"/>
          </p:cNvSpPr>
          <p:nvPr/>
        </p:nvSpPr>
        <p:spPr bwMode="auto">
          <a:xfrm>
            <a:off x="1670786" y="8006674"/>
            <a:ext cx="12187183" cy="1369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Introduction</a:t>
            </a:r>
          </a:p>
          <a:p>
            <a:endParaRPr lang="en-US" sz="3800" dirty="0">
              <a:solidFill>
                <a:srgbClr val="0F1B3B"/>
              </a:solidFill>
              <a:latin typeface="Rockwell" charset="0"/>
              <a:cs typeface="Rockwell" charset="0"/>
            </a:endParaRPr>
          </a:p>
          <a:p>
            <a:pPr algn="just"/>
            <a:r>
              <a:rPr lang="en-US" sz="3800" dirty="0">
                <a:solidFill>
                  <a:srgbClr val="0F1B3B"/>
                </a:solidFill>
                <a:latin typeface="Arial"/>
                <a:cs typeface="Arial"/>
              </a:rPr>
              <a:t>Concrete durability frames the motivation for this research. We use shrinking fibers to combine the reinforcing effects of FRC and prestressed concrete which is typically achieved with cables. Shrinking fibers theoretically create a more isotropic prestressing and inhibit crack growth closer to the source compared to cables because of their small size and uniform distribution.</a:t>
            </a:r>
          </a:p>
          <a:p>
            <a:pPr algn="just"/>
            <a:endParaRPr lang="en-US" sz="3800" dirty="0">
              <a:solidFill>
                <a:srgbClr val="0F1B3B"/>
              </a:solidFill>
              <a:latin typeface="Arial"/>
              <a:cs typeface="Arial"/>
            </a:endParaRPr>
          </a:p>
          <a:p>
            <a:pPr algn="just"/>
            <a:r>
              <a:rPr lang="en-US" sz="3800" dirty="0">
                <a:solidFill>
                  <a:srgbClr val="0F1B3B"/>
                </a:solidFill>
                <a:latin typeface="Arial"/>
                <a:cs typeface="Arial"/>
              </a:rPr>
              <a:t>Freeze-thaw damage and chloride penetration are two detrimental attacks on concrete durability. Freeze-thaw cycling creates and progressively expands cracks particularly in porous materials like concrete. Chloride ions from salts degrade the passivating layer of rebar and corrode the steel subsequently damaging the concrete. Active (shrinking) chitosan fibers were compared to passive (non-shrinking) chitosan fibers and 0 </a:t>
            </a:r>
            <a:r>
              <a:rPr lang="en-US" sz="3800" dirty="0" err="1">
                <a:solidFill>
                  <a:srgbClr val="0F1B3B"/>
                </a:solidFill>
                <a:latin typeface="Arial"/>
                <a:cs typeface="Arial"/>
              </a:rPr>
              <a:t>wt</a:t>
            </a:r>
            <a:r>
              <a:rPr lang="en-US" sz="3800" dirty="0">
                <a:solidFill>
                  <a:srgbClr val="0F1B3B"/>
                </a:solidFill>
                <a:latin typeface="Arial"/>
                <a:cs typeface="Arial"/>
              </a:rPr>
              <a:t>% control (non-reinforced) concrete in their ability to resist these forms of degradation.</a:t>
            </a:r>
          </a:p>
          <a:p>
            <a:pPr algn="just"/>
            <a:endParaRPr lang="en-US" sz="3800" dirty="0">
              <a:solidFill>
                <a:srgbClr val="0F1B3B"/>
              </a:solidFill>
              <a:latin typeface="Rockwell" charset="0"/>
              <a:cs typeface="Rockwell" charset="0"/>
            </a:endParaRPr>
          </a:p>
        </p:txBody>
      </p:sp>
      <p:sp>
        <p:nvSpPr>
          <p:cNvPr id="2056" name="Rectangle 13"/>
          <p:cNvSpPr>
            <a:spLocks noChangeArrowheads="1"/>
          </p:cNvSpPr>
          <p:nvPr/>
        </p:nvSpPr>
        <p:spPr bwMode="auto">
          <a:xfrm>
            <a:off x="1670787" y="27156438"/>
            <a:ext cx="11877549" cy="5340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877" tIns="43439" rIns="86877" bIns="43439">
            <a:spAutoFit/>
          </a:bodyPr>
          <a:lstStyle/>
          <a:p>
            <a:r>
              <a:rPr lang="en-US" sz="2900" dirty="0">
                <a:solidFill>
                  <a:srgbClr val="0F1B3B"/>
                </a:solidFill>
                <a:latin typeface="Arial"/>
                <a:cs typeface="Arial"/>
              </a:rPr>
              <a:t>Photo of specimens following 300 freeze-thaw cycles</a:t>
            </a:r>
          </a:p>
        </p:txBody>
      </p:sp>
      <p:sp>
        <p:nvSpPr>
          <p:cNvPr id="2058" name="Rectangle 15"/>
          <p:cNvSpPr>
            <a:spLocks noChangeArrowheads="1"/>
          </p:cNvSpPr>
          <p:nvPr/>
        </p:nvSpPr>
        <p:spPr bwMode="auto">
          <a:xfrm>
            <a:off x="30022397" y="15496877"/>
            <a:ext cx="12425600" cy="9802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6877" tIns="43439" rIns="86877" bIns="43439">
            <a:spAutoFit/>
          </a:bodyPr>
          <a:lstStyle/>
          <a:p>
            <a:r>
              <a:rPr lang="en-US" sz="2900" dirty="0">
                <a:solidFill>
                  <a:srgbClr val="0F1B3B"/>
                </a:solidFill>
                <a:latin typeface="Arial"/>
                <a:cs typeface="Arial"/>
              </a:rPr>
              <a:t>Average resistance of specimens following the second partial immersion in saltwater (wet cycle) with SEM error bars</a:t>
            </a:r>
          </a:p>
        </p:txBody>
      </p:sp>
      <p:sp>
        <p:nvSpPr>
          <p:cNvPr id="2059" name="Rectangle 16"/>
          <p:cNvSpPr>
            <a:spLocks noChangeArrowheads="1"/>
          </p:cNvSpPr>
          <p:nvPr/>
        </p:nvSpPr>
        <p:spPr bwMode="auto">
          <a:xfrm>
            <a:off x="15005160" y="20206485"/>
            <a:ext cx="14411901" cy="9802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877" tIns="43439" rIns="86877" bIns="43439">
            <a:spAutoFit/>
          </a:bodyPr>
          <a:lstStyle/>
          <a:p>
            <a:r>
              <a:rPr lang="en-US" sz="2900" dirty="0">
                <a:solidFill>
                  <a:srgbClr val="0F1B3B"/>
                </a:solidFill>
                <a:latin typeface="Arial"/>
                <a:cs typeface="Arial"/>
              </a:rPr>
              <a:t>Percent higher durability factor of active fiber concrete than passive fiber with SEM error bars</a:t>
            </a:r>
          </a:p>
        </p:txBody>
      </p:sp>
      <p:sp>
        <p:nvSpPr>
          <p:cNvPr id="2060" name="TextBox 17"/>
          <p:cNvSpPr txBox="1">
            <a:spLocks noChangeArrowheads="1"/>
          </p:cNvSpPr>
          <p:nvPr/>
        </p:nvSpPr>
        <p:spPr bwMode="auto">
          <a:xfrm>
            <a:off x="30022397" y="16608386"/>
            <a:ext cx="12425600" cy="11352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Results/Conclusions</a:t>
            </a:r>
            <a:endParaRPr lang="en-US" sz="3800" b="1" dirty="0">
              <a:solidFill>
                <a:srgbClr val="0F1B3B"/>
              </a:solidFill>
              <a:latin typeface="Arial"/>
              <a:cs typeface="Arial"/>
            </a:endParaRPr>
          </a:p>
          <a:p>
            <a:endParaRPr lang="en-US" sz="3800" dirty="0">
              <a:solidFill>
                <a:srgbClr val="0F1B3B"/>
              </a:solidFill>
              <a:latin typeface="Rockwell" charset="0"/>
              <a:cs typeface="Rockwell" charset="0"/>
            </a:endParaRPr>
          </a:p>
          <a:p>
            <a:pPr algn="just"/>
            <a:r>
              <a:rPr lang="en-US" sz="3800" dirty="0">
                <a:solidFill>
                  <a:srgbClr val="0F1B3B"/>
                </a:solidFill>
                <a:latin typeface="Arial"/>
                <a:cs typeface="Arial"/>
              </a:rPr>
              <a:t>From the freeze-thaw test, shrinking (active) fiber reinforced concrete had up to a 219% increase in durability factor over non-shrinking (passive) fiber reinforced concrete at a weight ratio of 2 </a:t>
            </a:r>
            <a:r>
              <a:rPr lang="en-US" sz="3800" dirty="0" err="1">
                <a:solidFill>
                  <a:srgbClr val="0F1B3B"/>
                </a:solidFill>
                <a:latin typeface="Arial"/>
                <a:cs typeface="Arial"/>
              </a:rPr>
              <a:t>wt</a:t>
            </a:r>
            <a:r>
              <a:rPr lang="en-US" sz="3800" dirty="0">
                <a:solidFill>
                  <a:srgbClr val="0F1B3B"/>
                </a:solidFill>
                <a:latin typeface="Arial"/>
                <a:cs typeface="Arial"/>
              </a:rPr>
              <a:t>% and a 540.5% increase over non-reinforced concrete at a weight ratio of 2 </a:t>
            </a:r>
            <a:r>
              <a:rPr lang="en-US" sz="3800" dirty="0" err="1">
                <a:solidFill>
                  <a:srgbClr val="0F1B3B"/>
                </a:solidFill>
                <a:latin typeface="Arial"/>
                <a:cs typeface="Arial"/>
              </a:rPr>
              <a:t>wt</a:t>
            </a:r>
            <a:r>
              <a:rPr lang="en-US" sz="3800" dirty="0">
                <a:solidFill>
                  <a:srgbClr val="0F1B3B"/>
                </a:solidFill>
                <a:latin typeface="Arial"/>
                <a:cs typeface="Arial"/>
              </a:rPr>
              <a:t>%. </a:t>
            </a:r>
          </a:p>
          <a:p>
            <a:pPr algn="just"/>
            <a:endParaRPr lang="en-US" sz="3800" dirty="0">
              <a:solidFill>
                <a:srgbClr val="0F1B3B"/>
              </a:solidFill>
              <a:latin typeface="Arial"/>
              <a:cs typeface="Arial"/>
            </a:endParaRPr>
          </a:p>
          <a:p>
            <a:pPr algn="just"/>
            <a:r>
              <a:rPr lang="en-US" sz="3800" dirty="0">
                <a:solidFill>
                  <a:srgbClr val="0F1B3B"/>
                </a:solidFill>
                <a:latin typeface="Arial"/>
                <a:cs typeface="Arial"/>
              </a:rPr>
              <a:t>Results from a chloride penetration test suggest that active fiber reinforced concrete had lower rates of chloride ion penetration than passive fiber concrete. Higher resistance values signify less chloride ion penetration because the ions aid in a specimen’s conductivity. Following the second partial immersion in saltwater, active fiber prisms had up to a 157.5% greater resistance than passive ones at the weight ratio of 0.24 </a:t>
            </a:r>
            <a:r>
              <a:rPr lang="en-US" sz="3800" dirty="0" err="1">
                <a:solidFill>
                  <a:srgbClr val="0F1B3B"/>
                </a:solidFill>
                <a:latin typeface="Arial"/>
                <a:cs typeface="Arial"/>
              </a:rPr>
              <a:t>wt</a:t>
            </a:r>
            <a:r>
              <a:rPr lang="en-US" sz="3800" dirty="0">
                <a:solidFill>
                  <a:srgbClr val="0F1B3B"/>
                </a:solidFill>
                <a:latin typeface="Arial"/>
                <a:cs typeface="Arial"/>
              </a:rPr>
              <a:t>%. </a:t>
            </a:r>
          </a:p>
        </p:txBody>
      </p:sp>
      <p:sp>
        <p:nvSpPr>
          <p:cNvPr id="2062" name="TextBox 19"/>
          <p:cNvSpPr txBox="1">
            <a:spLocks noChangeArrowheads="1"/>
          </p:cNvSpPr>
          <p:nvPr/>
        </p:nvSpPr>
        <p:spPr bwMode="auto">
          <a:xfrm>
            <a:off x="15059347" y="21538509"/>
            <a:ext cx="13625432" cy="10182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Methods</a:t>
            </a:r>
          </a:p>
          <a:p>
            <a:endParaRPr lang="en-US" sz="3800" dirty="0">
              <a:solidFill>
                <a:srgbClr val="0F1B3B"/>
              </a:solidFill>
              <a:latin typeface="Rockwell" charset="0"/>
              <a:cs typeface="Rockwell" charset="0"/>
            </a:endParaRPr>
          </a:p>
          <a:p>
            <a:pPr algn="just"/>
            <a:r>
              <a:rPr lang="en-US" sz="3800" dirty="0">
                <a:solidFill>
                  <a:srgbClr val="0F1B3B"/>
                </a:solidFill>
                <a:latin typeface="Arial"/>
                <a:cs typeface="Arial"/>
              </a:rPr>
              <a:t>Freeze-thaw testing was conducted by cycling various 40x40x160mm prisms (which cured for 14 days) wrapped in wet towels between -20 and 20</a:t>
            </a:r>
            <a:r>
              <a:rPr lang="en-US" sz="3800" baseline="30000" dirty="0">
                <a:solidFill>
                  <a:srgbClr val="0F1B3B"/>
                </a:solidFill>
                <a:latin typeface="Arial"/>
                <a:cs typeface="Arial"/>
              </a:rPr>
              <a:t>o</a:t>
            </a:r>
            <a:r>
              <a:rPr lang="en-US" sz="3800" dirty="0">
                <a:solidFill>
                  <a:srgbClr val="0F1B3B"/>
                </a:solidFill>
                <a:latin typeface="Arial"/>
                <a:cs typeface="Arial"/>
              </a:rPr>
              <a:t>C. The cycles lasted 3 hours and 14 cycles were conducted in between tests which included weighing, measuring length, and impact resonance testing.</a:t>
            </a:r>
          </a:p>
          <a:p>
            <a:pPr algn="just"/>
            <a:endParaRPr lang="en-US" sz="3800" dirty="0">
              <a:solidFill>
                <a:srgbClr val="0F1B3B"/>
              </a:solidFill>
              <a:latin typeface="Arial"/>
              <a:cs typeface="Arial"/>
            </a:endParaRPr>
          </a:p>
          <a:p>
            <a:pPr algn="just"/>
            <a:r>
              <a:rPr lang="en-US" sz="3800" dirty="0">
                <a:solidFill>
                  <a:srgbClr val="0F1B3B"/>
                </a:solidFill>
                <a:latin typeface="Arial"/>
                <a:cs typeface="Arial"/>
              </a:rPr>
              <a:t>The chloride penetration testing consisted of partial immersion in a 3.5% NaCl solution for 2 days at a time and air drying for 5 days after of the same 40x40x160cm prisms (cured for 7 days) with 1.5” 6-32 bolts halfway embedded in the concrete. The specimen’s resistances were measured with a four-point </a:t>
            </a:r>
            <a:r>
              <a:rPr lang="en-US" sz="3800" dirty="0" err="1">
                <a:solidFill>
                  <a:srgbClr val="0F1B3B"/>
                </a:solidFill>
                <a:latin typeface="Arial"/>
                <a:cs typeface="Arial"/>
              </a:rPr>
              <a:t>Wenner</a:t>
            </a:r>
            <a:r>
              <a:rPr lang="en-US" sz="3800" dirty="0">
                <a:solidFill>
                  <a:srgbClr val="0F1B3B"/>
                </a:solidFill>
                <a:latin typeface="Arial"/>
                <a:cs typeface="Arial"/>
              </a:rPr>
              <a:t> probe and weighed at 0, 2, 7, and 9 days following demolding, the first wet cycle, the dry cycle, and the second wet cycle, respectively.</a:t>
            </a:r>
          </a:p>
        </p:txBody>
      </p:sp>
      <p:pic>
        <p:nvPicPr>
          <p:cNvPr id="5" name="Picture 4">
            <a:extLst>
              <a:ext uri="{FF2B5EF4-FFF2-40B4-BE49-F238E27FC236}">
                <a16:creationId xmlns:a16="http://schemas.microsoft.com/office/drawing/2014/main" id="{018A32B5-0757-074A-BF5B-1D04A756E4EE}"/>
              </a:ext>
            </a:extLst>
          </p:cNvPr>
          <p:cNvPicPr>
            <a:picLocks noChangeAspect="1"/>
          </p:cNvPicPr>
          <p:nvPr/>
        </p:nvPicPr>
        <p:blipFill>
          <a:blip r:embed="rId2"/>
          <a:stretch>
            <a:fillRect/>
          </a:stretch>
        </p:blipFill>
        <p:spPr>
          <a:xfrm>
            <a:off x="30943868" y="8299604"/>
            <a:ext cx="9216580" cy="7066044"/>
          </a:xfrm>
          <a:prstGeom prst="rect">
            <a:avLst/>
          </a:prstGeom>
        </p:spPr>
      </p:pic>
      <p:pic>
        <p:nvPicPr>
          <p:cNvPr id="7" name="Picture 6">
            <a:extLst>
              <a:ext uri="{FF2B5EF4-FFF2-40B4-BE49-F238E27FC236}">
                <a16:creationId xmlns:a16="http://schemas.microsoft.com/office/drawing/2014/main" id="{3AA3C68D-3E27-D54C-91CE-515416D62797}"/>
              </a:ext>
            </a:extLst>
          </p:cNvPr>
          <p:cNvPicPr>
            <a:picLocks noChangeAspect="1"/>
          </p:cNvPicPr>
          <p:nvPr/>
        </p:nvPicPr>
        <p:blipFill>
          <a:blip r:embed="rId3"/>
          <a:stretch>
            <a:fillRect/>
          </a:stretch>
        </p:blipFill>
        <p:spPr>
          <a:xfrm>
            <a:off x="1670786" y="28712160"/>
            <a:ext cx="10612406" cy="2801675"/>
          </a:xfrm>
          <a:prstGeom prst="rect">
            <a:avLst/>
          </a:prstGeom>
        </p:spPr>
      </p:pic>
      <p:pic>
        <p:nvPicPr>
          <p:cNvPr id="9" name="Picture 8">
            <a:extLst>
              <a:ext uri="{FF2B5EF4-FFF2-40B4-BE49-F238E27FC236}">
                <a16:creationId xmlns:a16="http://schemas.microsoft.com/office/drawing/2014/main" id="{D729C5E9-F2D3-C14B-9158-65F269920D65}"/>
              </a:ext>
            </a:extLst>
          </p:cNvPr>
          <p:cNvPicPr>
            <a:picLocks noChangeAspect="1"/>
          </p:cNvPicPr>
          <p:nvPr/>
        </p:nvPicPr>
        <p:blipFill>
          <a:blip r:embed="rId4"/>
          <a:stretch>
            <a:fillRect/>
          </a:stretch>
        </p:blipFill>
        <p:spPr>
          <a:xfrm>
            <a:off x="1670785" y="22478319"/>
            <a:ext cx="11877549" cy="4451860"/>
          </a:xfrm>
          <a:prstGeom prst="rect">
            <a:avLst/>
          </a:prstGeom>
        </p:spPr>
      </p:pic>
      <p:sp>
        <p:nvSpPr>
          <p:cNvPr id="23" name="TextBox 17">
            <a:extLst>
              <a:ext uri="{FF2B5EF4-FFF2-40B4-BE49-F238E27FC236}">
                <a16:creationId xmlns:a16="http://schemas.microsoft.com/office/drawing/2014/main" id="{9FC91373-51C6-5E48-B307-B3D2A1B8586E}"/>
              </a:ext>
            </a:extLst>
          </p:cNvPr>
          <p:cNvSpPr txBox="1">
            <a:spLocks noChangeArrowheads="1"/>
          </p:cNvSpPr>
          <p:nvPr/>
        </p:nvSpPr>
        <p:spPr bwMode="auto">
          <a:xfrm>
            <a:off x="30009237" y="27960735"/>
            <a:ext cx="12425600" cy="3473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Acknowledgements</a:t>
            </a:r>
            <a:endParaRPr lang="en-US" sz="3800" b="1" dirty="0">
              <a:solidFill>
                <a:srgbClr val="0F1B3B"/>
              </a:solidFill>
              <a:latin typeface="Arial"/>
              <a:cs typeface="Arial"/>
            </a:endParaRPr>
          </a:p>
          <a:p>
            <a:endParaRPr lang="en-US" sz="3200" dirty="0">
              <a:solidFill>
                <a:srgbClr val="0F1B3B"/>
              </a:solidFill>
              <a:latin typeface="Rockwell" charset="0"/>
              <a:cs typeface="Rockwell" charset="0"/>
            </a:endParaRPr>
          </a:p>
          <a:p>
            <a:pPr algn="just"/>
            <a:r>
              <a:rPr lang="en-US" sz="3200" dirty="0">
                <a:solidFill>
                  <a:srgbClr val="0F1B3B"/>
                </a:solidFill>
                <a:latin typeface="Arial"/>
                <a:cs typeface="Arial"/>
              </a:rPr>
              <a:t>Thanks to TIDC and USDOT for providing the funding for this research and Jim Wild of </a:t>
            </a:r>
            <a:r>
              <a:rPr lang="en-US" sz="3200" dirty="0" err="1">
                <a:solidFill>
                  <a:srgbClr val="0F1B3B"/>
                </a:solidFill>
                <a:latin typeface="Arial"/>
                <a:cs typeface="Arial"/>
              </a:rPr>
              <a:t>VTrans</a:t>
            </a:r>
            <a:r>
              <a:rPr lang="en-US" sz="3200" dirty="0">
                <a:solidFill>
                  <a:srgbClr val="0F1B3B"/>
                </a:solidFill>
                <a:latin typeface="Arial"/>
                <a:cs typeface="Arial"/>
              </a:rPr>
              <a:t> for being the technical champion of this Project 2.7</a:t>
            </a:r>
          </a:p>
        </p:txBody>
      </p:sp>
      <p:pic>
        <p:nvPicPr>
          <p:cNvPr id="12" name="Picture 11">
            <a:extLst>
              <a:ext uri="{FF2B5EF4-FFF2-40B4-BE49-F238E27FC236}">
                <a16:creationId xmlns:a16="http://schemas.microsoft.com/office/drawing/2014/main" id="{B2AD822C-4F7F-E149-AB5B-8D9E5B2EB25C}"/>
              </a:ext>
            </a:extLst>
          </p:cNvPr>
          <p:cNvPicPr>
            <a:picLocks noChangeAspect="1"/>
          </p:cNvPicPr>
          <p:nvPr/>
        </p:nvPicPr>
        <p:blipFill>
          <a:blip r:embed="rId5"/>
          <a:stretch>
            <a:fillRect/>
          </a:stretch>
        </p:blipFill>
        <p:spPr>
          <a:xfrm>
            <a:off x="14463305" y="7915581"/>
            <a:ext cx="15136465" cy="11352349"/>
          </a:xfrm>
          <a:prstGeom prst="rect">
            <a:avLst/>
          </a:prstGeom>
        </p:spPr>
      </p:pic>
    </p:spTree>
  </p:cSld>
  <p:clrMapOvr>
    <a:masterClrMapping/>
  </p:clrMapOvr>
</p:sld>
</file>

<file path=ppt/theme/theme1.xml><?xml version="1.0" encoding="utf-8"?>
<a:theme xmlns:a="http://schemas.openxmlformats.org/drawingml/2006/main" name="PosterTemplateLandscape_IndustrialTes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82531A09F5AC4F8065D5397F5FF8F8" ma:contentTypeVersion="13" ma:contentTypeDescription="Create a new document." ma:contentTypeScope="" ma:versionID="a44b719156b9488509ac54e3db2ef097">
  <xsd:schema xmlns:xsd="http://www.w3.org/2001/XMLSchema" xmlns:xs="http://www.w3.org/2001/XMLSchema" xmlns:p="http://schemas.microsoft.com/office/2006/metadata/properties" xmlns:ns2="2d158fa6-04c4-4b0b-9211-ddc5f24494d5" xmlns:ns3="0f169feb-6904-43e8-99c0-9fedfdfa937f" targetNamespace="http://schemas.microsoft.com/office/2006/metadata/properties" ma:root="true" ma:fieldsID="0ac257700bf034aa504499de4fc88220" ns2:_="" ns3:_="">
    <xsd:import namespace="2d158fa6-04c4-4b0b-9211-ddc5f24494d5"/>
    <xsd:import namespace="0f169feb-6904-43e8-99c0-9fedfdfa937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158fa6-04c4-4b0b-9211-ddc5f24494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69feb-6904-43e8-99c0-9fedfdfa93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0E7288-1A87-4FC6-81AB-F5A450375579}">
  <ds:schemaRefs>
    <ds:schemaRef ds:uri="http://schemas.microsoft.com/sharepoint/v3/contenttype/forms"/>
  </ds:schemaRefs>
</ds:datastoreItem>
</file>

<file path=customXml/itemProps2.xml><?xml version="1.0" encoding="utf-8"?>
<ds:datastoreItem xmlns:ds="http://schemas.openxmlformats.org/officeDocument/2006/customXml" ds:itemID="{7263B258-11CA-4C4C-A2F5-3152A9FE9EF1}">
  <ds:schemaRefs>
    <ds:schemaRef ds:uri="http://schemas.microsoft.com/office/2006/documentManagement/types"/>
    <ds:schemaRef ds:uri="http://purl.org/dc/elements/1.1/"/>
    <ds:schemaRef ds:uri="http://www.w3.org/XML/1998/namespace"/>
    <ds:schemaRef ds:uri="http://schemas.microsoft.com/office/infopath/2007/PartnerControls"/>
    <ds:schemaRef ds:uri="0f169feb-6904-43e8-99c0-9fedfdfa937f"/>
    <ds:schemaRef ds:uri="http://schemas.openxmlformats.org/package/2006/metadata/core-properties"/>
    <ds:schemaRef ds:uri="http://purl.org/dc/dcmitype/"/>
    <ds:schemaRef ds:uri="2d158fa6-04c4-4b0b-9211-ddc5f24494d5"/>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5FB92BE-82E0-4D69-87B7-D153C8D88A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158fa6-04c4-4b0b-9211-ddc5f24494d5"/>
    <ds:schemaRef ds:uri="0f169feb-6904-43e8-99c0-9fedfdfa93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PosterTemplateLandscape_IndustrialTesting.pot</Template>
  <TotalTime>454</TotalTime>
  <Words>510</Words>
  <Application>Microsoft Macintosh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Rockwell</vt:lpstr>
      <vt:lpstr>PosterTemplateLandscape_IndustrialTesting</vt:lpstr>
      <vt:lpstr>Chitosan-Based Shrinking Fibers for Post-Cure Stressing to Increase Durability of Concrete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Kip Palmer</dc:creator>
  <cp:lastModifiedBy>Diarmuid Gregory</cp:lastModifiedBy>
  <cp:revision>38</cp:revision>
  <dcterms:created xsi:type="dcterms:W3CDTF">2013-01-04T18:36:07Z</dcterms:created>
  <dcterms:modified xsi:type="dcterms:W3CDTF">2021-10-28T21:52:35Z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0x0101004B82531A09F5AC4F8065D5397F5FF8F8</vt:lpwstr>
  </property>
  <property fmtid="{D5CDD505-2E9C-101B-9397-08002B2CF9AE}" pid="3" name="Order">
    <vt:r8>900</vt:r8>
  </property>
</Properties>
</file>