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handoutMasterIdLst>
    <p:handoutMasterId r:id="rId4"/>
  </p:handoutMasterIdLst>
  <p:sldIdLst>
    <p:sldId id="256" r:id="rId2"/>
  </p:sldIdLst>
  <p:sldSz cx="43891200" cy="32918400"/>
  <p:notesSz cx="6858000" cy="9144000"/>
  <p:defaultTextStyle>
    <a:defPPr>
      <a:defRPr lang="en-US"/>
    </a:defPPr>
    <a:lvl1pPr algn="l" defTabSz="2193673" rtl="0" fontAlgn="base">
      <a:spcBef>
        <a:spcPct val="0"/>
      </a:spcBef>
      <a:spcAft>
        <a:spcPct val="0"/>
      </a:spcAft>
      <a:defRPr sz="8630" kern="1200">
        <a:solidFill>
          <a:schemeClr val="tx1"/>
        </a:solidFill>
        <a:latin typeface="Calibri" charset="0"/>
        <a:ea typeface="ＭＳ Ｐゴシック" charset="0"/>
        <a:cs typeface="ＭＳ Ｐゴシック" charset="0"/>
      </a:defRPr>
    </a:lvl1pPr>
    <a:lvl2pPr marL="2193673" indent="-1736525" algn="l" defTabSz="2193673" rtl="0" fontAlgn="base">
      <a:spcBef>
        <a:spcPct val="0"/>
      </a:spcBef>
      <a:spcAft>
        <a:spcPct val="0"/>
      </a:spcAft>
      <a:defRPr sz="8630" kern="1200">
        <a:solidFill>
          <a:schemeClr val="tx1"/>
        </a:solidFill>
        <a:latin typeface="Calibri" charset="0"/>
        <a:ea typeface="ＭＳ Ｐゴシック" charset="0"/>
        <a:cs typeface="ＭＳ Ｐゴシック" charset="0"/>
      </a:defRPr>
    </a:lvl2pPr>
    <a:lvl3pPr marL="4387346" indent="-3473052" algn="l" defTabSz="2193673" rtl="0" fontAlgn="base">
      <a:spcBef>
        <a:spcPct val="0"/>
      </a:spcBef>
      <a:spcAft>
        <a:spcPct val="0"/>
      </a:spcAft>
      <a:defRPr sz="8630" kern="1200">
        <a:solidFill>
          <a:schemeClr val="tx1"/>
        </a:solidFill>
        <a:latin typeface="Calibri" charset="0"/>
        <a:ea typeface="ＭＳ Ｐゴシック" charset="0"/>
        <a:cs typeface="ＭＳ Ｐゴシック" charset="0"/>
      </a:defRPr>
    </a:lvl3pPr>
    <a:lvl4pPr marL="6582607" indent="-5211165" algn="l" defTabSz="2193673" rtl="0" fontAlgn="base">
      <a:spcBef>
        <a:spcPct val="0"/>
      </a:spcBef>
      <a:spcAft>
        <a:spcPct val="0"/>
      </a:spcAft>
      <a:defRPr sz="8630" kern="1200">
        <a:solidFill>
          <a:schemeClr val="tx1"/>
        </a:solidFill>
        <a:latin typeface="Calibri" charset="0"/>
        <a:ea typeface="ＭＳ Ｐゴシック" charset="0"/>
        <a:cs typeface="ＭＳ Ｐゴシック" charset="0"/>
      </a:defRPr>
    </a:lvl4pPr>
    <a:lvl5pPr marL="8776280" indent="-6947690" algn="l" defTabSz="2193673" rtl="0" fontAlgn="base">
      <a:spcBef>
        <a:spcPct val="0"/>
      </a:spcBef>
      <a:spcAft>
        <a:spcPct val="0"/>
      </a:spcAft>
      <a:defRPr sz="8630" kern="1200">
        <a:solidFill>
          <a:schemeClr val="tx1"/>
        </a:solidFill>
        <a:latin typeface="Calibri" charset="0"/>
        <a:ea typeface="ＭＳ Ｐゴシック" charset="0"/>
        <a:cs typeface="ＭＳ Ｐゴシック" charset="0"/>
      </a:defRPr>
    </a:lvl5pPr>
    <a:lvl6pPr marL="2285738" algn="l" defTabSz="457148" rtl="0" eaLnBrk="1" latinLnBrk="0" hangingPunct="1">
      <a:defRPr sz="8630" kern="1200">
        <a:solidFill>
          <a:schemeClr val="tx1"/>
        </a:solidFill>
        <a:latin typeface="Calibri" charset="0"/>
        <a:ea typeface="ＭＳ Ｐゴシック" charset="0"/>
        <a:cs typeface="ＭＳ Ｐゴシック" charset="0"/>
      </a:defRPr>
    </a:lvl6pPr>
    <a:lvl7pPr marL="2742885" algn="l" defTabSz="457148" rtl="0" eaLnBrk="1" latinLnBrk="0" hangingPunct="1">
      <a:defRPr sz="8630" kern="1200">
        <a:solidFill>
          <a:schemeClr val="tx1"/>
        </a:solidFill>
        <a:latin typeface="Calibri" charset="0"/>
        <a:ea typeface="ＭＳ Ｐゴシック" charset="0"/>
        <a:cs typeface="ＭＳ Ｐゴシック" charset="0"/>
      </a:defRPr>
    </a:lvl7pPr>
    <a:lvl8pPr marL="3200033" algn="l" defTabSz="457148" rtl="0" eaLnBrk="1" latinLnBrk="0" hangingPunct="1">
      <a:defRPr sz="8630" kern="1200">
        <a:solidFill>
          <a:schemeClr val="tx1"/>
        </a:solidFill>
        <a:latin typeface="Calibri" charset="0"/>
        <a:ea typeface="ＭＳ Ｐゴシック" charset="0"/>
        <a:cs typeface="ＭＳ Ｐゴシック" charset="0"/>
      </a:defRPr>
    </a:lvl8pPr>
    <a:lvl9pPr marL="3657181" algn="l" defTabSz="457148" rtl="0" eaLnBrk="1" latinLnBrk="0" hangingPunct="1">
      <a:defRPr sz="8630" kern="1200">
        <a:solidFill>
          <a:schemeClr val="tx1"/>
        </a:solidFill>
        <a:latin typeface="Calibri"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10368" userDrawn="1">
          <p15:clr>
            <a:srgbClr val="A4A3A4"/>
          </p15:clr>
        </p15:guide>
        <p15:guide id="2" pos="1382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F1B3B"/>
    <a:srgbClr val="0E0F33"/>
    <a:srgbClr val="F2EBCD"/>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60"/>
  </p:normalViewPr>
  <p:slideViewPr>
    <p:cSldViewPr snapToGrid="0" snapToObjects="1">
      <p:cViewPr>
        <p:scale>
          <a:sx n="20" d="100"/>
          <a:sy n="20" d="100"/>
        </p:scale>
        <p:origin x="660" y="-852"/>
      </p:cViewPr>
      <p:guideLst>
        <p:guide orient="horz" pos="10368"/>
        <p:guide pos="13825"/>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handoutMaster" Target="handoutMasters/handoutMaster1.xml"/><Relationship Id="rId9" Type="http://schemas.openxmlformats.org/officeDocument/2006/relationships/customXml" Target="../customXml/item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2194560"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defTabSz="2194560" fontAlgn="auto">
              <a:spcBef>
                <a:spcPts val="0"/>
              </a:spcBef>
              <a:spcAft>
                <a:spcPts val="0"/>
              </a:spcAft>
              <a:defRPr sz="1200" smtClean="0">
                <a:latin typeface="+mn-lt"/>
                <a:ea typeface="+mn-ea"/>
                <a:cs typeface="+mn-cs"/>
              </a:defRPr>
            </a:lvl1pPr>
          </a:lstStyle>
          <a:p>
            <a:pPr>
              <a:defRPr/>
            </a:pPr>
            <a:fld id="{AB3BCA96-AA2C-0743-9CFE-8FE2649A7D4D}" type="datetimeFigureOut">
              <a:rPr lang="en-US"/>
              <a:pPr>
                <a:defRPr/>
              </a:pPr>
              <a:t>10/28/2021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defTabSz="2194560" fontAlgn="auto">
              <a:spcBef>
                <a:spcPts val="0"/>
              </a:spcBef>
              <a:spcAft>
                <a:spcPts val="0"/>
              </a:spcAft>
              <a:defRPr sz="120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defTabSz="2194560" fontAlgn="auto">
              <a:spcBef>
                <a:spcPts val="0"/>
              </a:spcBef>
              <a:spcAft>
                <a:spcPts val="0"/>
              </a:spcAft>
              <a:defRPr sz="1200" smtClean="0">
                <a:latin typeface="+mn-lt"/>
                <a:ea typeface="+mn-ea"/>
                <a:cs typeface="+mn-cs"/>
              </a:defRPr>
            </a:lvl1pPr>
          </a:lstStyle>
          <a:p>
            <a:pPr>
              <a:defRPr/>
            </a:pPr>
            <a:fld id="{B60DC7FA-5E92-7F4A-8DB4-2367971C915D}" type="slidenum">
              <a:rPr lang="en-US"/>
              <a:pPr>
                <a:defRPr/>
              </a:pPr>
              <a:t>‹#›</a:t>
            </a:fld>
            <a:endParaRPr lang="en-US"/>
          </a:p>
        </p:txBody>
      </p:sp>
    </p:spTree>
    <p:extLst>
      <p:ext uri="{BB962C8B-B14F-4D97-AF65-F5344CB8AC3E}">
        <p14:creationId xmlns:p14="http://schemas.microsoft.com/office/powerpoint/2010/main" val="19324628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48DE0E2-86A7-4916-B723-754328BD2D1B}" type="datetimeFigureOut">
              <a:rPr lang="en-US" smtClean="0"/>
              <a:t>10/28/2021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DD8789F-EB83-4221-A7F4-CD9FF40A8F74}" type="slidenum">
              <a:rPr lang="en-US" smtClean="0"/>
              <a:t>‹#›</a:t>
            </a:fld>
            <a:endParaRPr lang="en-US"/>
          </a:p>
        </p:txBody>
      </p:sp>
    </p:spTree>
    <p:extLst>
      <p:ext uri="{BB962C8B-B14F-4D97-AF65-F5344CB8AC3E}">
        <p14:creationId xmlns:p14="http://schemas.microsoft.com/office/powerpoint/2010/main" val="4641477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97068" y="3609701"/>
            <a:ext cx="37307520" cy="2219558"/>
          </a:xfrm>
          <a:prstGeom prst="rect">
            <a:avLst/>
          </a:prstGeom>
        </p:spPr>
        <p:txBody>
          <a:bodyPr lIns="417010" tIns="208505" rIns="417010" bIns="208505"/>
          <a:lstStyle>
            <a:lvl1pPr algn="l">
              <a:defRPr sz="12500" b="1" i="0">
                <a:solidFill>
                  <a:srgbClr val="F2EBCD"/>
                </a:solidFill>
                <a:latin typeface="Rockwell"/>
                <a:cs typeface="Rockwell"/>
              </a:defRPr>
            </a:lvl1pPr>
          </a:lstStyle>
          <a:p>
            <a:r>
              <a:rPr lang="en-US" dirty="0"/>
              <a:t>Click to edit Master title style</a:t>
            </a:r>
          </a:p>
        </p:txBody>
      </p:sp>
      <p:sp>
        <p:nvSpPr>
          <p:cNvPr id="3" name="Subtitle 2"/>
          <p:cNvSpPr>
            <a:spLocks noGrp="1"/>
          </p:cNvSpPr>
          <p:nvPr>
            <p:ph type="subTitle" idx="1"/>
          </p:nvPr>
        </p:nvSpPr>
        <p:spPr>
          <a:xfrm>
            <a:off x="1555648" y="6631480"/>
            <a:ext cx="30723840" cy="2554559"/>
          </a:xfrm>
          <a:prstGeom prst="rect">
            <a:avLst/>
          </a:prstGeom>
        </p:spPr>
        <p:txBody>
          <a:bodyPr lIns="417010" tIns="208505" rIns="417010" bIns="208505"/>
          <a:lstStyle>
            <a:lvl1pPr marL="0" indent="0" algn="l">
              <a:buNone/>
              <a:defRPr sz="7000" b="0" i="0">
                <a:solidFill>
                  <a:srgbClr val="F2EBCD"/>
                </a:solidFill>
                <a:latin typeface="Rockwell"/>
                <a:cs typeface="Rockwell"/>
              </a:defRPr>
            </a:lvl1pPr>
            <a:lvl2pPr marL="2085051" indent="0" algn="ctr">
              <a:buNone/>
              <a:defRPr>
                <a:solidFill>
                  <a:schemeClr val="tx1">
                    <a:tint val="75000"/>
                  </a:schemeClr>
                </a:solidFill>
              </a:defRPr>
            </a:lvl2pPr>
            <a:lvl3pPr marL="4170103" indent="0" algn="ctr">
              <a:buNone/>
              <a:defRPr>
                <a:solidFill>
                  <a:schemeClr val="tx1">
                    <a:tint val="75000"/>
                  </a:schemeClr>
                </a:solidFill>
              </a:defRPr>
            </a:lvl3pPr>
            <a:lvl4pPr marL="6255154" indent="0" algn="ctr">
              <a:buNone/>
              <a:defRPr>
                <a:solidFill>
                  <a:schemeClr val="tx1">
                    <a:tint val="75000"/>
                  </a:schemeClr>
                </a:solidFill>
              </a:defRPr>
            </a:lvl4pPr>
            <a:lvl5pPr marL="8340206" indent="0" algn="ctr">
              <a:buNone/>
              <a:defRPr>
                <a:solidFill>
                  <a:schemeClr val="tx1">
                    <a:tint val="75000"/>
                  </a:schemeClr>
                </a:solidFill>
              </a:defRPr>
            </a:lvl5pPr>
            <a:lvl6pPr marL="10425257" indent="0" algn="ctr">
              <a:buNone/>
              <a:defRPr>
                <a:solidFill>
                  <a:schemeClr val="tx1">
                    <a:tint val="75000"/>
                  </a:schemeClr>
                </a:solidFill>
              </a:defRPr>
            </a:lvl6pPr>
            <a:lvl7pPr marL="12510309" indent="0" algn="ctr">
              <a:buNone/>
              <a:defRPr>
                <a:solidFill>
                  <a:schemeClr val="tx1">
                    <a:tint val="75000"/>
                  </a:schemeClr>
                </a:solidFill>
              </a:defRPr>
            </a:lvl7pPr>
            <a:lvl8pPr marL="14595360" indent="0" algn="ctr">
              <a:buNone/>
              <a:defRPr>
                <a:solidFill>
                  <a:schemeClr val="tx1">
                    <a:tint val="75000"/>
                  </a:schemeClr>
                </a:solidFill>
              </a:defRPr>
            </a:lvl8pPr>
            <a:lvl9pPr marL="16680412"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161267103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gi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1"/>
          <p:cNvSpPr/>
          <p:nvPr userDrawn="1"/>
        </p:nvSpPr>
        <p:spPr>
          <a:xfrm>
            <a:off x="1" y="3669362"/>
            <a:ext cx="43891200" cy="3598797"/>
          </a:xfrm>
          <a:prstGeom prst="rect">
            <a:avLst/>
          </a:prstGeom>
          <a:solidFill>
            <a:srgbClr val="0F1B3B"/>
          </a:solidFill>
          <a:ln>
            <a:noFill/>
          </a:ln>
        </p:spPr>
        <p:style>
          <a:lnRef idx="1">
            <a:schemeClr val="accent1"/>
          </a:lnRef>
          <a:fillRef idx="3">
            <a:schemeClr val="accent1"/>
          </a:fillRef>
          <a:effectRef idx="2">
            <a:schemeClr val="accent1"/>
          </a:effectRef>
          <a:fontRef idx="minor">
            <a:schemeClr val="lt1"/>
          </a:fontRef>
        </p:style>
        <p:txBody>
          <a:bodyPr lIns="86877" tIns="43439" rIns="86877" bIns="43439" rtlCol="0" anchor="ctr"/>
          <a:lstStyle/>
          <a:p>
            <a:pPr algn="ctr"/>
            <a:endParaRPr lang="en-US" sz="8630"/>
          </a:p>
        </p:txBody>
      </p:sp>
      <p:sp>
        <p:nvSpPr>
          <p:cNvPr id="6" name="Rectangle 5"/>
          <p:cNvSpPr/>
          <p:nvPr userDrawn="1"/>
        </p:nvSpPr>
        <p:spPr>
          <a:xfrm>
            <a:off x="-79373" y="32106908"/>
            <a:ext cx="44259203" cy="811493"/>
          </a:xfrm>
          <a:prstGeom prst="rect">
            <a:avLst/>
          </a:prstGeom>
          <a:solidFill>
            <a:srgbClr val="0F1B3B"/>
          </a:solidFill>
          <a:ln>
            <a:noFill/>
          </a:ln>
        </p:spPr>
        <p:style>
          <a:lnRef idx="1">
            <a:schemeClr val="accent1"/>
          </a:lnRef>
          <a:fillRef idx="3">
            <a:schemeClr val="accent1"/>
          </a:fillRef>
          <a:effectRef idx="2">
            <a:schemeClr val="accent1"/>
          </a:effectRef>
          <a:fontRef idx="minor">
            <a:schemeClr val="lt1"/>
          </a:fontRef>
        </p:style>
        <p:txBody>
          <a:bodyPr lIns="86877" tIns="43439" rIns="86877" bIns="43439" rtlCol="0" anchor="ctr"/>
          <a:lstStyle/>
          <a:p>
            <a:pPr algn="ctr"/>
            <a:endParaRPr lang="en-US" sz="8630"/>
          </a:p>
        </p:txBody>
      </p:sp>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286000" y="871329"/>
            <a:ext cx="12131040" cy="2280636"/>
          </a:xfrm>
          <a:prstGeom prst="rect">
            <a:avLst/>
          </a:prstGeom>
        </p:spPr>
      </p:pic>
      <p:pic>
        <p:nvPicPr>
          <p:cNvPr id="3" name="Picture 2"/>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7200491" y="545344"/>
            <a:ext cx="2893897" cy="2971585"/>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Lst>
  <p:timing>
    <p:tnLst>
      <p:par>
        <p:cTn id="1" dur="indefinite" restart="never" nodeType="tmRoot"/>
      </p:par>
    </p:tnLst>
  </p:timing>
  <p:txStyles>
    <p:titleStyle>
      <a:lvl1pPr algn="ctr" defTabSz="2084448" rtl="0" eaLnBrk="1" fontAlgn="base" hangingPunct="1">
        <a:spcBef>
          <a:spcPct val="0"/>
        </a:spcBef>
        <a:spcAft>
          <a:spcPct val="0"/>
        </a:spcAft>
        <a:defRPr sz="20000" kern="1200">
          <a:solidFill>
            <a:schemeClr val="tx1"/>
          </a:solidFill>
          <a:latin typeface="+mj-lt"/>
          <a:ea typeface="ＭＳ Ｐゴシック" charset="0"/>
          <a:cs typeface="ＭＳ Ｐゴシック" charset="0"/>
        </a:defRPr>
      </a:lvl1pPr>
      <a:lvl2pPr algn="ctr" defTabSz="2084448" rtl="0" eaLnBrk="1" fontAlgn="base" hangingPunct="1">
        <a:spcBef>
          <a:spcPct val="0"/>
        </a:spcBef>
        <a:spcAft>
          <a:spcPct val="0"/>
        </a:spcAft>
        <a:defRPr sz="20000">
          <a:solidFill>
            <a:schemeClr val="tx1"/>
          </a:solidFill>
          <a:latin typeface="Calibri" charset="0"/>
          <a:ea typeface="ＭＳ Ｐゴシック" charset="0"/>
          <a:cs typeface="ＭＳ Ｐゴシック" charset="0"/>
        </a:defRPr>
      </a:lvl2pPr>
      <a:lvl3pPr algn="ctr" defTabSz="2084448" rtl="0" eaLnBrk="1" fontAlgn="base" hangingPunct="1">
        <a:spcBef>
          <a:spcPct val="0"/>
        </a:spcBef>
        <a:spcAft>
          <a:spcPct val="0"/>
        </a:spcAft>
        <a:defRPr sz="20000">
          <a:solidFill>
            <a:schemeClr val="tx1"/>
          </a:solidFill>
          <a:latin typeface="Calibri" charset="0"/>
          <a:ea typeface="ＭＳ Ｐゴシック" charset="0"/>
          <a:cs typeface="ＭＳ Ｐゴシック" charset="0"/>
        </a:defRPr>
      </a:lvl3pPr>
      <a:lvl4pPr algn="ctr" defTabSz="2084448" rtl="0" eaLnBrk="1" fontAlgn="base" hangingPunct="1">
        <a:spcBef>
          <a:spcPct val="0"/>
        </a:spcBef>
        <a:spcAft>
          <a:spcPct val="0"/>
        </a:spcAft>
        <a:defRPr sz="20000">
          <a:solidFill>
            <a:schemeClr val="tx1"/>
          </a:solidFill>
          <a:latin typeface="Calibri" charset="0"/>
          <a:ea typeface="ＭＳ Ｐゴシック" charset="0"/>
          <a:cs typeface="ＭＳ Ｐゴシック" charset="0"/>
        </a:defRPr>
      </a:lvl4pPr>
      <a:lvl5pPr algn="ctr" defTabSz="2084448" rtl="0" eaLnBrk="1" fontAlgn="base" hangingPunct="1">
        <a:spcBef>
          <a:spcPct val="0"/>
        </a:spcBef>
        <a:spcAft>
          <a:spcPct val="0"/>
        </a:spcAft>
        <a:defRPr sz="20000">
          <a:solidFill>
            <a:schemeClr val="tx1"/>
          </a:solidFill>
          <a:latin typeface="Calibri" charset="0"/>
          <a:ea typeface="ＭＳ Ｐゴシック" charset="0"/>
          <a:cs typeface="ＭＳ Ｐゴシック" charset="0"/>
        </a:defRPr>
      </a:lvl5pPr>
      <a:lvl6pPr marL="434386" algn="ctr" defTabSz="2084448" rtl="0" eaLnBrk="1" fontAlgn="base" hangingPunct="1">
        <a:spcBef>
          <a:spcPct val="0"/>
        </a:spcBef>
        <a:spcAft>
          <a:spcPct val="0"/>
        </a:spcAft>
        <a:defRPr sz="20000">
          <a:solidFill>
            <a:schemeClr val="tx1"/>
          </a:solidFill>
          <a:latin typeface="Calibri" charset="0"/>
          <a:ea typeface="ＭＳ Ｐゴシック" charset="0"/>
          <a:cs typeface="ＭＳ Ｐゴシック" charset="0"/>
        </a:defRPr>
      </a:lvl6pPr>
      <a:lvl7pPr marL="868771" algn="ctr" defTabSz="2084448" rtl="0" eaLnBrk="1" fontAlgn="base" hangingPunct="1">
        <a:spcBef>
          <a:spcPct val="0"/>
        </a:spcBef>
        <a:spcAft>
          <a:spcPct val="0"/>
        </a:spcAft>
        <a:defRPr sz="20000">
          <a:solidFill>
            <a:schemeClr val="tx1"/>
          </a:solidFill>
          <a:latin typeface="Calibri" charset="0"/>
          <a:ea typeface="ＭＳ Ｐゴシック" charset="0"/>
          <a:cs typeface="ＭＳ Ｐゴシック" charset="0"/>
        </a:defRPr>
      </a:lvl7pPr>
      <a:lvl8pPr marL="1303157" algn="ctr" defTabSz="2084448" rtl="0" eaLnBrk="1" fontAlgn="base" hangingPunct="1">
        <a:spcBef>
          <a:spcPct val="0"/>
        </a:spcBef>
        <a:spcAft>
          <a:spcPct val="0"/>
        </a:spcAft>
        <a:defRPr sz="20000">
          <a:solidFill>
            <a:schemeClr val="tx1"/>
          </a:solidFill>
          <a:latin typeface="Calibri" charset="0"/>
          <a:ea typeface="ＭＳ Ｐゴシック" charset="0"/>
          <a:cs typeface="ＭＳ Ｐゴシック" charset="0"/>
        </a:defRPr>
      </a:lvl8pPr>
      <a:lvl9pPr marL="1737543" algn="ctr" defTabSz="2084448" rtl="0" eaLnBrk="1" fontAlgn="base" hangingPunct="1">
        <a:spcBef>
          <a:spcPct val="0"/>
        </a:spcBef>
        <a:spcAft>
          <a:spcPct val="0"/>
        </a:spcAft>
        <a:defRPr sz="20000">
          <a:solidFill>
            <a:schemeClr val="tx1"/>
          </a:solidFill>
          <a:latin typeface="Calibri" charset="0"/>
          <a:ea typeface="ＭＳ Ｐゴシック" charset="0"/>
          <a:cs typeface="ＭＳ Ｐゴシック" charset="0"/>
        </a:defRPr>
      </a:lvl9pPr>
    </p:titleStyle>
    <p:bodyStyle>
      <a:lvl1pPr marL="1562582" indent="-1562582" algn="l" defTabSz="2084448" rtl="0" eaLnBrk="1" fontAlgn="base" hangingPunct="1">
        <a:spcBef>
          <a:spcPct val="20000"/>
        </a:spcBef>
        <a:spcAft>
          <a:spcPct val="0"/>
        </a:spcAft>
        <a:buFont typeface="Arial" charset="0"/>
        <a:buChar char="•"/>
        <a:defRPr sz="14600" kern="1200">
          <a:solidFill>
            <a:schemeClr val="tx1"/>
          </a:solidFill>
          <a:latin typeface="+mn-lt"/>
          <a:ea typeface="ＭＳ Ｐゴシック" charset="0"/>
          <a:cs typeface="ＭＳ Ｐゴシック" charset="0"/>
        </a:defRPr>
      </a:lvl1pPr>
      <a:lvl2pPr marL="3387605" indent="-1303157" algn="l" defTabSz="2084448" rtl="0" eaLnBrk="1" fontAlgn="base" hangingPunct="1">
        <a:spcBef>
          <a:spcPct val="20000"/>
        </a:spcBef>
        <a:spcAft>
          <a:spcPct val="0"/>
        </a:spcAft>
        <a:buFont typeface="Arial" charset="0"/>
        <a:buChar char="–"/>
        <a:defRPr sz="12700" kern="1200">
          <a:solidFill>
            <a:schemeClr val="tx1"/>
          </a:solidFill>
          <a:latin typeface="+mn-lt"/>
          <a:ea typeface="ＭＳ Ｐゴシック" charset="0"/>
          <a:cs typeface="+mn-cs"/>
        </a:defRPr>
      </a:lvl2pPr>
      <a:lvl3pPr marL="5212629" indent="-1042225" algn="l" defTabSz="2084448" rtl="0" eaLnBrk="1" fontAlgn="base" hangingPunct="1">
        <a:spcBef>
          <a:spcPct val="20000"/>
        </a:spcBef>
        <a:spcAft>
          <a:spcPct val="0"/>
        </a:spcAft>
        <a:buFont typeface="Arial" charset="0"/>
        <a:buChar char="•"/>
        <a:defRPr sz="10900" kern="1200">
          <a:solidFill>
            <a:schemeClr val="tx1"/>
          </a:solidFill>
          <a:latin typeface="+mn-lt"/>
          <a:ea typeface="ＭＳ Ｐゴシック" charset="0"/>
          <a:cs typeface="+mn-cs"/>
        </a:defRPr>
      </a:lvl3pPr>
      <a:lvl4pPr marL="7297077" indent="-1042225" algn="l" defTabSz="2084448" rtl="0" eaLnBrk="1" fontAlgn="base" hangingPunct="1">
        <a:spcBef>
          <a:spcPct val="20000"/>
        </a:spcBef>
        <a:spcAft>
          <a:spcPct val="0"/>
        </a:spcAft>
        <a:buFont typeface="Arial" charset="0"/>
        <a:buChar char="–"/>
        <a:defRPr sz="9100" kern="1200">
          <a:solidFill>
            <a:schemeClr val="tx1"/>
          </a:solidFill>
          <a:latin typeface="+mn-lt"/>
          <a:ea typeface="ＭＳ Ｐゴシック" charset="0"/>
          <a:cs typeface="+mn-cs"/>
        </a:defRPr>
      </a:lvl4pPr>
      <a:lvl5pPr marL="9381525" indent="-1042225" algn="l" defTabSz="2084448" rtl="0" eaLnBrk="1" fontAlgn="base" hangingPunct="1">
        <a:spcBef>
          <a:spcPct val="20000"/>
        </a:spcBef>
        <a:spcAft>
          <a:spcPct val="0"/>
        </a:spcAft>
        <a:buFont typeface="Arial" charset="0"/>
        <a:buChar char="»"/>
        <a:defRPr sz="9100" kern="1200">
          <a:solidFill>
            <a:schemeClr val="tx1"/>
          </a:solidFill>
          <a:latin typeface="+mn-lt"/>
          <a:ea typeface="ＭＳ Ｐゴシック" charset="0"/>
          <a:cs typeface="+mn-cs"/>
        </a:defRPr>
      </a:lvl5pPr>
      <a:lvl6pPr marL="11467783" indent="-1042526" algn="l" defTabSz="2085051" rtl="0" eaLnBrk="1" latinLnBrk="0" hangingPunct="1">
        <a:spcBef>
          <a:spcPct val="20000"/>
        </a:spcBef>
        <a:buFont typeface="Arial"/>
        <a:buChar char="•"/>
        <a:defRPr sz="9100" kern="1200">
          <a:solidFill>
            <a:schemeClr val="tx1"/>
          </a:solidFill>
          <a:latin typeface="+mn-lt"/>
          <a:ea typeface="+mn-ea"/>
          <a:cs typeface="+mn-cs"/>
        </a:defRPr>
      </a:lvl6pPr>
      <a:lvl7pPr marL="13552834" indent="-1042526" algn="l" defTabSz="2085051" rtl="0" eaLnBrk="1" latinLnBrk="0" hangingPunct="1">
        <a:spcBef>
          <a:spcPct val="20000"/>
        </a:spcBef>
        <a:buFont typeface="Arial"/>
        <a:buChar char="•"/>
        <a:defRPr sz="9100" kern="1200">
          <a:solidFill>
            <a:schemeClr val="tx1"/>
          </a:solidFill>
          <a:latin typeface="+mn-lt"/>
          <a:ea typeface="+mn-ea"/>
          <a:cs typeface="+mn-cs"/>
        </a:defRPr>
      </a:lvl7pPr>
      <a:lvl8pPr marL="15637886" indent="-1042526" algn="l" defTabSz="2085051" rtl="0" eaLnBrk="1" latinLnBrk="0" hangingPunct="1">
        <a:spcBef>
          <a:spcPct val="20000"/>
        </a:spcBef>
        <a:buFont typeface="Arial"/>
        <a:buChar char="•"/>
        <a:defRPr sz="9100" kern="1200">
          <a:solidFill>
            <a:schemeClr val="tx1"/>
          </a:solidFill>
          <a:latin typeface="+mn-lt"/>
          <a:ea typeface="+mn-ea"/>
          <a:cs typeface="+mn-cs"/>
        </a:defRPr>
      </a:lvl8pPr>
      <a:lvl9pPr marL="17722937" indent="-1042526" algn="l" defTabSz="2085051" rtl="0" eaLnBrk="1" latinLnBrk="0" hangingPunct="1">
        <a:spcBef>
          <a:spcPct val="20000"/>
        </a:spcBef>
        <a:buFont typeface="Arial"/>
        <a:buChar char="•"/>
        <a:defRPr sz="9100" kern="1200">
          <a:solidFill>
            <a:schemeClr val="tx1"/>
          </a:solidFill>
          <a:latin typeface="+mn-lt"/>
          <a:ea typeface="+mn-ea"/>
          <a:cs typeface="+mn-cs"/>
        </a:defRPr>
      </a:lvl9pPr>
    </p:bodyStyle>
    <p:otherStyle>
      <a:defPPr>
        <a:defRPr lang="en-US"/>
      </a:defPPr>
      <a:lvl1pPr marL="0" algn="l" defTabSz="2085051" rtl="0" eaLnBrk="1" latinLnBrk="0" hangingPunct="1">
        <a:defRPr sz="8200" kern="1200">
          <a:solidFill>
            <a:schemeClr val="tx1"/>
          </a:solidFill>
          <a:latin typeface="+mn-lt"/>
          <a:ea typeface="+mn-ea"/>
          <a:cs typeface="+mn-cs"/>
        </a:defRPr>
      </a:lvl1pPr>
      <a:lvl2pPr marL="2085051" algn="l" defTabSz="2085051" rtl="0" eaLnBrk="1" latinLnBrk="0" hangingPunct="1">
        <a:defRPr sz="8200" kern="1200">
          <a:solidFill>
            <a:schemeClr val="tx1"/>
          </a:solidFill>
          <a:latin typeface="+mn-lt"/>
          <a:ea typeface="+mn-ea"/>
          <a:cs typeface="+mn-cs"/>
        </a:defRPr>
      </a:lvl2pPr>
      <a:lvl3pPr marL="4170103" algn="l" defTabSz="2085051" rtl="0" eaLnBrk="1" latinLnBrk="0" hangingPunct="1">
        <a:defRPr sz="8200" kern="1200">
          <a:solidFill>
            <a:schemeClr val="tx1"/>
          </a:solidFill>
          <a:latin typeface="+mn-lt"/>
          <a:ea typeface="+mn-ea"/>
          <a:cs typeface="+mn-cs"/>
        </a:defRPr>
      </a:lvl3pPr>
      <a:lvl4pPr marL="6255154" algn="l" defTabSz="2085051" rtl="0" eaLnBrk="1" latinLnBrk="0" hangingPunct="1">
        <a:defRPr sz="8200" kern="1200">
          <a:solidFill>
            <a:schemeClr val="tx1"/>
          </a:solidFill>
          <a:latin typeface="+mn-lt"/>
          <a:ea typeface="+mn-ea"/>
          <a:cs typeface="+mn-cs"/>
        </a:defRPr>
      </a:lvl4pPr>
      <a:lvl5pPr marL="8340206" algn="l" defTabSz="2085051" rtl="0" eaLnBrk="1" latinLnBrk="0" hangingPunct="1">
        <a:defRPr sz="8200" kern="1200">
          <a:solidFill>
            <a:schemeClr val="tx1"/>
          </a:solidFill>
          <a:latin typeface="+mn-lt"/>
          <a:ea typeface="+mn-ea"/>
          <a:cs typeface="+mn-cs"/>
        </a:defRPr>
      </a:lvl5pPr>
      <a:lvl6pPr marL="10425257" algn="l" defTabSz="2085051" rtl="0" eaLnBrk="1" latinLnBrk="0" hangingPunct="1">
        <a:defRPr sz="8200" kern="1200">
          <a:solidFill>
            <a:schemeClr val="tx1"/>
          </a:solidFill>
          <a:latin typeface="+mn-lt"/>
          <a:ea typeface="+mn-ea"/>
          <a:cs typeface="+mn-cs"/>
        </a:defRPr>
      </a:lvl6pPr>
      <a:lvl7pPr marL="12510309" algn="l" defTabSz="2085051" rtl="0" eaLnBrk="1" latinLnBrk="0" hangingPunct="1">
        <a:defRPr sz="8200" kern="1200">
          <a:solidFill>
            <a:schemeClr val="tx1"/>
          </a:solidFill>
          <a:latin typeface="+mn-lt"/>
          <a:ea typeface="+mn-ea"/>
          <a:cs typeface="+mn-cs"/>
        </a:defRPr>
      </a:lvl7pPr>
      <a:lvl8pPr marL="14595360" algn="l" defTabSz="2085051" rtl="0" eaLnBrk="1" latinLnBrk="0" hangingPunct="1">
        <a:defRPr sz="8200" kern="1200">
          <a:solidFill>
            <a:schemeClr val="tx1"/>
          </a:solidFill>
          <a:latin typeface="+mn-lt"/>
          <a:ea typeface="+mn-ea"/>
          <a:cs typeface="+mn-cs"/>
        </a:defRPr>
      </a:lvl8pPr>
      <a:lvl9pPr marL="16680412" algn="l" defTabSz="2085051" rtl="0" eaLnBrk="1" latinLnBrk="0" hangingPunct="1">
        <a:defRPr sz="8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6.jp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9" name="Title 1"/>
          <p:cNvSpPr>
            <a:spLocks noGrp="1"/>
          </p:cNvSpPr>
          <p:nvPr>
            <p:ph type="ctrTitle"/>
          </p:nvPr>
        </p:nvSpPr>
        <p:spPr bwMode="auto">
          <a:xfrm>
            <a:off x="773723" y="3342517"/>
            <a:ext cx="43117477" cy="2034381"/>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lvl="0" defTabSz="457200" fontAlgn="auto">
              <a:spcBef>
                <a:spcPts val="0"/>
              </a:spcBef>
              <a:spcAft>
                <a:spcPts val="0"/>
              </a:spcAft>
              <a:defRPr/>
            </a:pPr>
            <a:r>
              <a:rPr lang="en-US" sz="8500" b="0" dirty="0">
                <a:solidFill>
                  <a:schemeClr val="bg1"/>
                </a:solidFill>
                <a:latin typeface="Arial" panose="020B0604020202020204" pitchFamily="34" charset="0"/>
                <a:ea typeface="+mn-ea"/>
                <a:cs typeface="Arial" panose="020B0604020202020204" pitchFamily="34" charset="0"/>
              </a:rPr>
              <a:t>TIDC 2.10 </a:t>
            </a:r>
            <a:r>
              <a:rPr lang="en-US" sz="8500" b="0" dirty="0" smtClean="0">
                <a:solidFill>
                  <a:schemeClr val="bg1"/>
                </a:solidFill>
                <a:latin typeface="Arial" panose="020B0604020202020204" pitchFamily="34" charset="0"/>
                <a:ea typeface="+mn-ea"/>
                <a:cs typeface="Arial" panose="020B0604020202020204" pitchFamily="34" charset="0"/>
              </a:rPr>
              <a:t>Implementation of a Structural Health Monitoring System for Carbon Fiber Composite Strands (CFCS) in the Penobscot Narrows Bridge</a:t>
            </a:r>
            <a:r>
              <a:rPr lang="en-US" sz="8500" b="0" dirty="0">
                <a:solidFill>
                  <a:schemeClr val="bg1"/>
                </a:solidFill>
                <a:latin typeface="Arial" panose="020B0604020202020204" pitchFamily="34" charset="0"/>
                <a:ea typeface="+mn-ea"/>
                <a:cs typeface="Arial" panose="020B0604020202020204" pitchFamily="34" charset="0"/>
              </a:rPr>
              <a:t/>
            </a:r>
            <a:br>
              <a:rPr lang="en-US" sz="8500" b="0" dirty="0">
                <a:solidFill>
                  <a:schemeClr val="bg1"/>
                </a:solidFill>
                <a:latin typeface="Arial" panose="020B0604020202020204" pitchFamily="34" charset="0"/>
                <a:ea typeface="+mn-ea"/>
                <a:cs typeface="Arial" panose="020B0604020202020204" pitchFamily="34" charset="0"/>
              </a:rPr>
            </a:br>
            <a:endParaRPr lang="en-US" sz="8500" i="1" dirty="0">
              <a:solidFill>
                <a:schemeClr val="bg1"/>
              </a:solidFill>
              <a:latin typeface="Arial" panose="020B0604020202020204" pitchFamily="34" charset="0"/>
              <a:cs typeface="Arial" panose="020B0604020202020204" pitchFamily="34" charset="0"/>
            </a:endParaRPr>
          </a:p>
        </p:txBody>
      </p:sp>
      <p:sp>
        <p:nvSpPr>
          <p:cNvPr id="2050" name="Subtitle 2"/>
          <p:cNvSpPr>
            <a:spLocks noGrp="1"/>
          </p:cNvSpPr>
          <p:nvPr>
            <p:ph type="subTitle" idx="1"/>
          </p:nvPr>
        </p:nvSpPr>
        <p:spPr bwMode="auto">
          <a:xfrm>
            <a:off x="351695" y="6064430"/>
            <a:ext cx="43688759" cy="2341431"/>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r>
              <a:rPr lang="en-US" sz="6500" dirty="0" smtClean="0">
                <a:solidFill>
                  <a:schemeClr val="bg1"/>
                </a:solidFill>
                <a:latin typeface="Arial"/>
                <a:cs typeface="Arial"/>
              </a:rPr>
              <a:t>Braedon Kohler, Mechanical Engineering, University of Maine   PIs: K. </a:t>
            </a:r>
            <a:r>
              <a:rPr lang="en-US" sz="6500" dirty="0" err="1" smtClean="0">
                <a:solidFill>
                  <a:schemeClr val="bg1"/>
                </a:solidFill>
                <a:latin typeface="Arial"/>
                <a:cs typeface="Arial"/>
              </a:rPr>
              <a:t>Berube</a:t>
            </a:r>
            <a:r>
              <a:rPr lang="en-US" sz="6500" dirty="0" smtClean="0">
                <a:solidFill>
                  <a:schemeClr val="bg1"/>
                </a:solidFill>
                <a:latin typeface="Arial"/>
                <a:cs typeface="Arial"/>
              </a:rPr>
              <a:t>, R. Lopez-</a:t>
            </a:r>
            <a:r>
              <a:rPr lang="en-US" sz="6500" dirty="0" err="1" smtClean="0">
                <a:solidFill>
                  <a:schemeClr val="bg1"/>
                </a:solidFill>
                <a:latin typeface="Arial"/>
                <a:cs typeface="Arial"/>
              </a:rPr>
              <a:t>Anido</a:t>
            </a:r>
            <a:r>
              <a:rPr lang="en-US" sz="6500" dirty="0" smtClean="0">
                <a:solidFill>
                  <a:schemeClr val="bg1"/>
                </a:solidFill>
                <a:latin typeface="Arial"/>
                <a:cs typeface="Arial"/>
              </a:rPr>
              <a:t>, and A. </a:t>
            </a:r>
            <a:r>
              <a:rPr lang="en-US" sz="6500" dirty="0" err="1" smtClean="0">
                <a:solidFill>
                  <a:schemeClr val="bg1"/>
                </a:solidFill>
                <a:latin typeface="Arial"/>
                <a:cs typeface="Arial"/>
              </a:rPr>
              <a:t>Goupee</a:t>
            </a:r>
            <a:endParaRPr lang="en-US" sz="6500" dirty="0">
              <a:solidFill>
                <a:schemeClr val="bg1"/>
              </a:solidFill>
              <a:latin typeface="Arial"/>
              <a:cs typeface="Arial"/>
            </a:endParaRPr>
          </a:p>
        </p:txBody>
      </p:sp>
      <p:sp>
        <p:nvSpPr>
          <p:cNvPr id="2051" name="Subtitle 2"/>
          <p:cNvSpPr txBox="1">
            <a:spLocks/>
          </p:cNvSpPr>
          <p:nvPr/>
        </p:nvSpPr>
        <p:spPr bwMode="auto">
          <a:xfrm>
            <a:off x="569855" y="29794466"/>
            <a:ext cx="15461559" cy="234143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417010" tIns="208505" rIns="417010" bIns="208505"/>
          <a:lstStyle>
            <a:lvl1pPr>
              <a:defRPr sz="8600">
                <a:solidFill>
                  <a:schemeClr val="tx1"/>
                </a:solidFill>
                <a:latin typeface="Calibri" charset="0"/>
                <a:ea typeface="ＭＳ Ｐゴシック" charset="0"/>
                <a:cs typeface="ＭＳ Ｐゴシック" charset="0"/>
              </a:defRPr>
            </a:lvl1pPr>
            <a:lvl2pPr marL="742950" indent="-285750">
              <a:defRPr sz="8600">
                <a:solidFill>
                  <a:schemeClr val="tx1"/>
                </a:solidFill>
                <a:latin typeface="Calibri" charset="0"/>
                <a:ea typeface="ＭＳ Ｐゴシック" charset="0"/>
              </a:defRPr>
            </a:lvl2pPr>
            <a:lvl3pPr marL="1143000" indent="-228600">
              <a:defRPr sz="8600">
                <a:solidFill>
                  <a:schemeClr val="tx1"/>
                </a:solidFill>
                <a:latin typeface="Calibri" charset="0"/>
                <a:ea typeface="ＭＳ Ｐゴシック" charset="0"/>
              </a:defRPr>
            </a:lvl3pPr>
            <a:lvl4pPr marL="1600200" indent="-228600">
              <a:defRPr sz="8600">
                <a:solidFill>
                  <a:schemeClr val="tx1"/>
                </a:solidFill>
                <a:latin typeface="Calibri" charset="0"/>
                <a:ea typeface="ＭＳ Ｐゴシック" charset="0"/>
              </a:defRPr>
            </a:lvl4pPr>
            <a:lvl5pPr marL="2057400" indent="-228600">
              <a:defRPr sz="8600">
                <a:solidFill>
                  <a:schemeClr val="tx1"/>
                </a:solidFill>
                <a:latin typeface="Calibri" charset="0"/>
                <a:ea typeface="ＭＳ Ｐゴシック" charset="0"/>
              </a:defRPr>
            </a:lvl5pPr>
            <a:lvl6pPr marL="2514600" indent="-228600" defTabSz="2193925" fontAlgn="base">
              <a:spcBef>
                <a:spcPct val="0"/>
              </a:spcBef>
              <a:spcAft>
                <a:spcPct val="0"/>
              </a:spcAft>
              <a:defRPr sz="8600">
                <a:solidFill>
                  <a:schemeClr val="tx1"/>
                </a:solidFill>
                <a:latin typeface="Calibri" charset="0"/>
                <a:ea typeface="ＭＳ Ｐゴシック" charset="0"/>
              </a:defRPr>
            </a:lvl6pPr>
            <a:lvl7pPr marL="2971800" indent="-228600" defTabSz="2193925" fontAlgn="base">
              <a:spcBef>
                <a:spcPct val="0"/>
              </a:spcBef>
              <a:spcAft>
                <a:spcPct val="0"/>
              </a:spcAft>
              <a:defRPr sz="8600">
                <a:solidFill>
                  <a:schemeClr val="tx1"/>
                </a:solidFill>
                <a:latin typeface="Calibri" charset="0"/>
                <a:ea typeface="ＭＳ Ｐゴシック" charset="0"/>
              </a:defRPr>
            </a:lvl7pPr>
            <a:lvl8pPr marL="3429000" indent="-228600" defTabSz="2193925" fontAlgn="base">
              <a:spcBef>
                <a:spcPct val="0"/>
              </a:spcBef>
              <a:spcAft>
                <a:spcPct val="0"/>
              </a:spcAft>
              <a:defRPr sz="8600">
                <a:solidFill>
                  <a:schemeClr val="tx1"/>
                </a:solidFill>
                <a:latin typeface="Calibri" charset="0"/>
                <a:ea typeface="ＭＳ Ｐゴシック" charset="0"/>
              </a:defRPr>
            </a:lvl8pPr>
            <a:lvl9pPr marL="3886200" indent="-228600" defTabSz="2193925" fontAlgn="base">
              <a:spcBef>
                <a:spcPct val="0"/>
              </a:spcBef>
              <a:spcAft>
                <a:spcPct val="0"/>
              </a:spcAft>
              <a:defRPr sz="8600">
                <a:solidFill>
                  <a:schemeClr val="tx1"/>
                </a:solidFill>
                <a:latin typeface="Calibri" charset="0"/>
                <a:ea typeface="ＭＳ Ｐゴシック" charset="0"/>
              </a:defRPr>
            </a:lvl9pPr>
          </a:lstStyle>
          <a:p>
            <a:pPr>
              <a:spcBef>
                <a:spcPct val="20000"/>
              </a:spcBef>
              <a:buFont typeface="Arial" charset="0"/>
              <a:buNone/>
            </a:pPr>
            <a:r>
              <a:rPr lang="en-US" sz="5700" dirty="0" smtClean="0">
                <a:latin typeface="Rockwell Std Light" charset="0"/>
                <a:cs typeface="Rockwell Std Light" charset="0"/>
              </a:rPr>
              <a:t>Acknowledgements: We thank the Maine DOT for facilitating access to the bridge.</a:t>
            </a:r>
            <a:endParaRPr lang="en-US" sz="5700" dirty="0">
              <a:latin typeface="Rockwell Std Light" charset="0"/>
              <a:cs typeface="Rockwell Std Light" charset="0"/>
            </a:endParaRPr>
          </a:p>
        </p:txBody>
      </p:sp>
      <p:sp>
        <p:nvSpPr>
          <p:cNvPr id="10" name="TextBox 9"/>
          <p:cNvSpPr txBox="1"/>
          <p:nvPr/>
        </p:nvSpPr>
        <p:spPr>
          <a:xfrm>
            <a:off x="34144394" y="30979833"/>
            <a:ext cx="8290443" cy="534002"/>
          </a:xfrm>
          <a:prstGeom prst="rect">
            <a:avLst/>
          </a:prstGeom>
          <a:noFill/>
        </p:spPr>
        <p:txBody>
          <a:bodyPr lIns="86877" tIns="43439" rIns="86877" bIns="43439">
            <a:spAutoFit/>
          </a:bodyPr>
          <a:lstStyle/>
          <a:p>
            <a:pPr algn="r" defTabSz="2085051" fontAlgn="auto">
              <a:spcBef>
                <a:spcPts val="0"/>
              </a:spcBef>
              <a:spcAft>
                <a:spcPts val="0"/>
              </a:spcAft>
              <a:defRPr/>
            </a:pPr>
            <a:r>
              <a:rPr lang="en-US" sz="2900" dirty="0" smtClean="0">
                <a:solidFill>
                  <a:srgbClr val="0F1B3B"/>
                </a:solidFill>
                <a:latin typeface="Arial"/>
                <a:cs typeface="Arial"/>
              </a:rPr>
              <a:t>September 2020 – </a:t>
            </a:r>
            <a:r>
              <a:rPr lang="en-US" sz="2900" dirty="0" smtClean="0">
                <a:solidFill>
                  <a:srgbClr val="0F1B3B"/>
                </a:solidFill>
                <a:latin typeface="Arial"/>
                <a:ea typeface="+mn-ea"/>
                <a:cs typeface="Arial"/>
              </a:rPr>
              <a:t>www.tidc-utc.org</a:t>
            </a:r>
            <a:endParaRPr lang="en-US" sz="2900" dirty="0">
              <a:solidFill>
                <a:srgbClr val="0F1B3B"/>
              </a:solidFill>
              <a:latin typeface="Arial"/>
              <a:ea typeface="+mn-ea"/>
              <a:cs typeface="Arial"/>
            </a:endParaRPr>
          </a:p>
        </p:txBody>
      </p:sp>
      <p:sp>
        <p:nvSpPr>
          <p:cNvPr id="2054" name="TextBox 11"/>
          <p:cNvSpPr txBox="1">
            <a:spLocks noChangeArrowheads="1"/>
          </p:cNvSpPr>
          <p:nvPr/>
        </p:nvSpPr>
        <p:spPr bwMode="auto">
          <a:xfrm>
            <a:off x="1622660" y="7621666"/>
            <a:ext cx="12187183" cy="901324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86877" tIns="43439" rIns="86877" bIns="43439">
            <a:spAutoFit/>
          </a:bodyPr>
          <a:lstStyle>
            <a:lvl1pPr>
              <a:defRPr sz="8600">
                <a:solidFill>
                  <a:schemeClr val="tx1"/>
                </a:solidFill>
                <a:latin typeface="Calibri" charset="0"/>
                <a:ea typeface="ＭＳ Ｐゴシック" charset="0"/>
                <a:cs typeface="ＭＳ Ｐゴシック" charset="0"/>
              </a:defRPr>
            </a:lvl1pPr>
            <a:lvl2pPr marL="742950" indent="-285750">
              <a:defRPr sz="8600">
                <a:solidFill>
                  <a:schemeClr val="tx1"/>
                </a:solidFill>
                <a:latin typeface="Calibri" charset="0"/>
                <a:ea typeface="ＭＳ Ｐゴシック" charset="0"/>
              </a:defRPr>
            </a:lvl2pPr>
            <a:lvl3pPr marL="1143000" indent="-228600">
              <a:defRPr sz="8600">
                <a:solidFill>
                  <a:schemeClr val="tx1"/>
                </a:solidFill>
                <a:latin typeface="Calibri" charset="0"/>
                <a:ea typeface="ＭＳ Ｐゴシック" charset="0"/>
              </a:defRPr>
            </a:lvl3pPr>
            <a:lvl4pPr marL="1600200" indent="-228600">
              <a:defRPr sz="8600">
                <a:solidFill>
                  <a:schemeClr val="tx1"/>
                </a:solidFill>
                <a:latin typeface="Calibri" charset="0"/>
                <a:ea typeface="ＭＳ Ｐゴシック" charset="0"/>
              </a:defRPr>
            </a:lvl4pPr>
            <a:lvl5pPr marL="2057400" indent="-228600">
              <a:defRPr sz="8600">
                <a:solidFill>
                  <a:schemeClr val="tx1"/>
                </a:solidFill>
                <a:latin typeface="Calibri" charset="0"/>
                <a:ea typeface="ＭＳ Ｐゴシック" charset="0"/>
              </a:defRPr>
            </a:lvl5pPr>
            <a:lvl6pPr marL="2514600" indent="-228600" defTabSz="2193925" fontAlgn="base">
              <a:spcBef>
                <a:spcPct val="0"/>
              </a:spcBef>
              <a:spcAft>
                <a:spcPct val="0"/>
              </a:spcAft>
              <a:defRPr sz="8600">
                <a:solidFill>
                  <a:schemeClr val="tx1"/>
                </a:solidFill>
                <a:latin typeface="Calibri" charset="0"/>
                <a:ea typeface="ＭＳ Ｐゴシック" charset="0"/>
              </a:defRPr>
            </a:lvl6pPr>
            <a:lvl7pPr marL="2971800" indent="-228600" defTabSz="2193925" fontAlgn="base">
              <a:spcBef>
                <a:spcPct val="0"/>
              </a:spcBef>
              <a:spcAft>
                <a:spcPct val="0"/>
              </a:spcAft>
              <a:defRPr sz="8600">
                <a:solidFill>
                  <a:schemeClr val="tx1"/>
                </a:solidFill>
                <a:latin typeface="Calibri" charset="0"/>
                <a:ea typeface="ＭＳ Ｐゴシック" charset="0"/>
              </a:defRPr>
            </a:lvl7pPr>
            <a:lvl8pPr marL="3429000" indent="-228600" defTabSz="2193925" fontAlgn="base">
              <a:spcBef>
                <a:spcPct val="0"/>
              </a:spcBef>
              <a:spcAft>
                <a:spcPct val="0"/>
              </a:spcAft>
              <a:defRPr sz="8600">
                <a:solidFill>
                  <a:schemeClr val="tx1"/>
                </a:solidFill>
                <a:latin typeface="Calibri" charset="0"/>
                <a:ea typeface="ＭＳ Ｐゴシック" charset="0"/>
              </a:defRPr>
            </a:lvl8pPr>
            <a:lvl9pPr marL="3886200" indent="-228600" defTabSz="2193925" fontAlgn="base">
              <a:spcBef>
                <a:spcPct val="0"/>
              </a:spcBef>
              <a:spcAft>
                <a:spcPct val="0"/>
              </a:spcAft>
              <a:defRPr sz="8600">
                <a:solidFill>
                  <a:schemeClr val="tx1"/>
                </a:solidFill>
                <a:latin typeface="Calibri" charset="0"/>
                <a:ea typeface="ＭＳ Ｐゴシック" charset="0"/>
              </a:defRPr>
            </a:lvl9pPr>
          </a:lstStyle>
          <a:p>
            <a:r>
              <a:rPr lang="en-US" b="1" dirty="0" smtClean="0">
                <a:solidFill>
                  <a:srgbClr val="0F1B3B"/>
                </a:solidFill>
                <a:latin typeface="Arial"/>
                <a:cs typeface="Arial"/>
              </a:rPr>
              <a:t>Introduction:</a:t>
            </a:r>
          </a:p>
          <a:p>
            <a:pPr marL="571500" indent="-571500" algn="just">
              <a:buFont typeface="Arial" panose="020B0604020202020204" pitchFamily="34" charset="0"/>
              <a:buChar char="•"/>
            </a:pPr>
            <a:r>
              <a:rPr lang="en-US" sz="3800" dirty="0">
                <a:solidFill>
                  <a:srgbClr val="0F1B3B"/>
                </a:solidFill>
                <a:latin typeface="Arial"/>
                <a:cs typeface="Arial"/>
              </a:rPr>
              <a:t>This project will enhance the transportation infrastructure durability as follows: a) </a:t>
            </a:r>
            <a:r>
              <a:rPr lang="en-US" sz="3800" dirty="0" err="1">
                <a:solidFill>
                  <a:srgbClr val="0F1B3B"/>
                </a:solidFill>
                <a:latin typeface="Arial"/>
                <a:cs typeface="Arial"/>
              </a:rPr>
              <a:t>MaineDOT</a:t>
            </a:r>
            <a:r>
              <a:rPr lang="en-US" sz="3800" dirty="0">
                <a:solidFill>
                  <a:srgbClr val="0F1B3B"/>
                </a:solidFill>
                <a:latin typeface="Arial"/>
                <a:cs typeface="Arial"/>
              </a:rPr>
              <a:t> will be able to monitor continuously the long-term durability of </a:t>
            </a:r>
            <a:r>
              <a:rPr lang="en-US" sz="3800" dirty="0" smtClean="0">
                <a:solidFill>
                  <a:srgbClr val="0F1B3B"/>
                </a:solidFill>
                <a:latin typeface="Arial"/>
                <a:cs typeface="Arial"/>
              </a:rPr>
              <a:t>Carbon Fiber Composite Cables (CFCC)  </a:t>
            </a:r>
            <a:r>
              <a:rPr lang="en-US" sz="3800" dirty="0">
                <a:solidFill>
                  <a:srgbClr val="0F1B3B"/>
                </a:solidFill>
                <a:latin typeface="Arial"/>
                <a:cs typeface="Arial"/>
              </a:rPr>
              <a:t>in the Penobscot Narrows Bridge, and b) Non-corrosive </a:t>
            </a:r>
            <a:r>
              <a:rPr lang="en-US" sz="3800" dirty="0" smtClean="0">
                <a:solidFill>
                  <a:srgbClr val="0F1B3B"/>
                </a:solidFill>
                <a:latin typeface="Arial"/>
                <a:cs typeface="Arial"/>
              </a:rPr>
              <a:t>Carbon Fiber Reinforced Polymer (CFRP) </a:t>
            </a:r>
            <a:r>
              <a:rPr lang="en-US" sz="3800" dirty="0">
                <a:solidFill>
                  <a:srgbClr val="0F1B3B"/>
                </a:solidFill>
                <a:latin typeface="Arial"/>
                <a:cs typeface="Arial"/>
              </a:rPr>
              <a:t>strands will increase the longevity of highway bridges</a:t>
            </a:r>
            <a:r>
              <a:rPr lang="en-US" sz="3800" dirty="0" smtClean="0">
                <a:solidFill>
                  <a:srgbClr val="0F1B3B"/>
                </a:solidFill>
                <a:latin typeface="Arial"/>
                <a:cs typeface="Arial"/>
              </a:rPr>
              <a:t>.</a:t>
            </a:r>
          </a:p>
          <a:p>
            <a:pPr marL="571500" indent="-571500" algn="just">
              <a:buFont typeface="Arial" panose="020B0604020202020204" pitchFamily="34" charset="0"/>
              <a:buChar char="•"/>
            </a:pPr>
            <a:r>
              <a:rPr lang="en-US" sz="3800" dirty="0">
                <a:solidFill>
                  <a:srgbClr val="0F1B3B"/>
                </a:solidFill>
                <a:latin typeface="Arial"/>
                <a:cs typeface="Arial"/>
              </a:rPr>
              <a:t>The Penobscot Narrows Bridge is being used as a “living laboratory” to test this </a:t>
            </a:r>
            <a:r>
              <a:rPr lang="en-US" sz="3800" dirty="0" smtClean="0">
                <a:solidFill>
                  <a:srgbClr val="0F1B3B"/>
                </a:solidFill>
                <a:latin typeface="Arial"/>
                <a:cs typeface="Arial"/>
              </a:rPr>
              <a:t>material</a:t>
            </a:r>
            <a:endParaRPr lang="en-US" sz="3800" dirty="0">
              <a:solidFill>
                <a:srgbClr val="0F1B3B"/>
              </a:solidFill>
              <a:latin typeface="Arial"/>
              <a:cs typeface="Arial"/>
            </a:endParaRPr>
          </a:p>
          <a:p>
            <a:pPr marL="571500" indent="-571500" algn="just">
              <a:buFont typeface="Arial" panose="020B0604020202020204" pitchFamily="34" charset="0"/>
              <a:buChar char="•"/>
            </a:pPr>
            <a:r>
              <a:rPr lang="en-US" sz="3800" dirty="0" smtClean="0">
                <a:solidFill>
                  <a:srgbClr val="0F1B3B"/>
                </a:solidFill>
                <a:latin typeface="Arial"/>
                <a:cs typeface="Arial"/>
              </a:rPr>
              <a:t>CFCC demonstrates </a:t>
            </a:r>
            <a:r>
              <a:rPr lang="en-US" sz="3800" dirty="0">
                <a:solidFill>
                  <a:srgbClr val="0F1B3B"/>
                </a:solidFill>
                <a:latin typeface="Arial"/>
                <a:cs typeface="Arial"/>
              </a:rPr>
              <a:t>similar properties to steel but with much higher corrosion </a:t>
            </a:r>
            <a:r>
              <a:rPr lang="en-US" sz="3800" dirty="0" smtClean="0">
                <a:solidFill>
                  <a:srgbClr val="0F1B3B"/>
                </a:solidFill>
                <a:latin typeface="Arial"/>
                <a:cs typeface="Arial"/>
              </a:rPr>
              <a:t>resistance, but the longevity of the material still needs to be determined.</a:t>
            </a:r>
          </a:p>
        </p:txBody>
      </p:sp>
      <p:sp>
        <p:nvSpPr>
          <p:cNvPr id="2056" name="Rectangle 13"/>
          <p:cNvSpPr>
            <a:spLocks noChangeArrowheads="1"/>
          </p:cNvSpPr>
          <p:nvPr/>
        </p:nvSpPr>
        <p:spPr bwMode="auto">
          <a:xfrm>
            <a:off x="1777476" y="28304144"/>
            <a:ext cx="11877549" cy="98027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86877" tIns="43439" rIns="86877" bIns="43439">
            <a:spAutoFit/>
          </a:bodyPr>
          <a:lstStyle/>
          <a:p>
            <a:r>
              <a:rPr lang="en-US" sz="2900" dirty="0" smtClean="0">
                <a:solidFill>
                  <a:srgbClr val="0F1B3B"/>
                </a:solidFill>
                <a:latin typeface="Arial"/>
                <a:cs typeface="Arial"/>
              </a:rPr>
              <a:t>Figure 1: Structural health monitoring sensors for each pair of CFC cables inside the PNB</a:t>
            </a:r>
            <a:endParaRPr lang="en-US" sz="2900" dirty="0">
              <a:solidFill>
                <a:srgbClr val="0F1B3B"/>
              </a:solidFill>
              <a:latin typeface="Arial"/>
              <a:cs typeface="Arial"/>
            </a:endParaRPr>
          </a:p>
        </p:txBody>
      </p:sp>
      <p:sp>
        <p:nvSpPr>
          <p:cNvPr id="2059" name="Rectangle 16"/>
          <p:cNvSpPr>
            <a:spLocks noChangeArrowheads="1"/>
          </p:cNvSpPr>
          <p:nvPr/>
        </p:nvSpPr>
        <p:spPr bwMode="auto">
          <a:xfrm>
            <a:off x="14811447" y="15823398"/>
            <a:ext cx="14411901" cy="53400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86877" tIns="43439" rIns="86877" bIns="43439">
            <a:spAutoFit/>
          </a:bodyPr>
          <a:lstStyle/>
          <a:p>
            <a:r>
              <a:rPr lang="en-US" sz="2900" dirty="0" smtClean="0">
                <a:solidFill>
                  <a:srgbClr val="0F1B3B"/>
                </a:solidFill>
                <a:latin typeface="Arial"/>
                <a:cs typeface="Arial"/>
              </a:rPr>
              <a:t>Figure 2: Layout of CFCCs in PNB and Proposed data acquisition system layout</a:t>
            </a:r>
            <a:endParaRPr lang="en-US" sz="2900" dirty="0">
              <a:solidFill>
                <a:srgbClr val="0F1B3B"/>
              </a:solidFill>
              <a:latin typeface="Arial"/>
              <a:cs typeface="Arial"/>
            </a:endParaRPr>
          </a:p>
        </p:txBody>
      </p:sp>
      <p:sp>
        <p:nvSpPr>
          <p:cNvPr id="2060" name="TextBox 17"/>
          <p:cNvSpPr txBox="1">
            <a:spLocks noChangeArrowheads="1"/>
          </p:cNvSpPr>
          <p:nvPr/>
        </p:nvSpPr>
        <p:spPr bwMode="auto">
          <a:xfrm>
            <a:off x="29805124" y="18407685"/>
            <a:ext cx="13636250" cy="1193712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86877" tIns="43439" rIns="86877" bIns="43439">
            <a:spAutoFit/>
          </a:bodyPr>
          <a:lstStyle>
            <a:lvl1pPr>
              <a:defRPr sz="8600">
                <a:solidFill>
                  <a:schemeClr val="tx1"/>
                </a:solidFill>
                <a:latin typeface="Calibri" charset="0"/>
                <a:ea typeface="ＭＳ Ｐゴシック" charset="0"/>
                <a:cs typeface="ＭＳ Ｐゴシック" charset="0"/>
              </a:defRPr>
            </a:lvl1pPr>
            <a:lvl2pPr marL="742950" indent="-285750">
              <a:defRPr sz="8600">
                <a:solidFill>
                  <a:schemeClr val="tx1"/>
                </a:solidFill>
                <a:latin typeface="Calibri" charset="0"/>
                <a:ea typeface="ＭＳ Ｐゴシック" charset="0"/>
              </a:defRPr>
            </a:lvl2pPr>
            <a:lvl3pPr marL="1143000" indent="-228600">
              <a:defRPr sz="8600">
                <a:solidFill>
                  <a:schemeClr val="tx1"/>
                </a:solidFill>
                <a:latin typeface="Calibri" charset="0"/>
                <a:ea typeface="ＭＳ Ｐゴシック" charset="0"/>
              </a:defRPr>
            </a:lvl3pPr>
            <a:lvl4pPr marL="1600200" indent="-228600">
              <a:defRPr sz="8600">
                <a:solidFill>
                  <a:schemeClr val="tx1"/>
                </a:solidFill>
                <a:latin typeface="Calibri" charset="0"/>
                <a:ea typeface="ＭＳ Ｐゴシック" charset="0"/>
              </a:defRPr>
            </a:lvl4pPr>
            <a:lvl5pPr marL="2057400" indent="-228600">
              <a:defRPr sz="8600">
                <a:solidFill>
                  <a:schemeClr val="tx1"/>
                </a:solidFill>
                <a:latin typeface="Calibri" charset="0"/>
                <a:ea typeface="ＭＳ Ｐゴシック" charset="0"/>
              </a:defRPr>
            </a:lvl5pPr>
            <a:lvl6pPr marL="2514600" indent="-228600" defTabSz="2193925" fontAlgn="base">
              <a:spcBef>
                <a:spcPct val="0"/>
              </a:spcBef>
              <a:spcAft>
                <a:spcPct val="0"/>
              </a:spcAft>
              <a:defRPr sz="8600">
                <a:solidFill>
                  <a:schemeClr val="tx1"/>
                </a:solidFill>
                <a:latin typeface="Calibri" charset="0"/>
                <a:ea typeface="ＭＳ Ｐゴシック" charset="0"/>
              </a:defRPr>
            </a:lvl6pPr>
            <a:lvl7pPr marL="2971800" indent="-228600" defTabSz="2193925" fontAlgn="base">
              <a:spcBef>
                <a:spcPct val="0"/>
              </a:spcBef>
              <a:spcAft>
                <a:spcPct val="0"/>
              </a:spcAft>
              <a:defRPr sz="8600">
                <a:solidFill>
                  <a:schemeClr val="tx1"/>
                </a:solidFill>
                <a:latin typeface="Calibri" charset="0"/>
                <a:ea typeface="ＭＳ Ｐゴシック" charset="0"/>
              </a:defRPr>
            </a:lvl7pPr>
            <a:lvl8pPr marL="3429000" indent="-228600" defTabSz="2193925" fontAlgn="base">
              <a:spcBef>
                <a:spcPct val="0"/>
              </a:spcBef>
              <a:spcAft>
                <a:spcPct val="0"/>
              </a:spcAft>
              <a:defRPr sz="8600">
                <a:solidFill>
                  <a:schemeClr val="tx1"/>
                </a:solidFill>
                <a:latin typeface="Calibri" charset="0"/>
                <a:ea typeface="ＭＳ Ｐゴシック" charset="0"/>
              </a:defRPr>
            </a:lvl8pPr>
            <a:lvl9pPr marL="3886200" indent="-228600" defTabSz="2193925" fontAlgn="base">
              <a:spcBef>
                <a:spcPct val="0"/>
              </a:spcBef>
              <a:spcAft>
                <a:spcPct val="0"/>
              </a:spcAft>
              <a:defRPr sz="8600">
                <a:solidFill>
                  <a:schemeClr val="tx1"/>
                </a:solidFill>
                <a:latin typeface="Calibri" charset="0"/>
                <a:ea typeface="ＭＳ Ｐゴシック" charset="0"/>
              </a:defRPr>
            </a:lvl9pPr>
          </a:lstStyle>
          <a:p>
            <a:r>
              <a:rPr lang="en-US" b="1" dirty="0" smtClean="0">
                <a:solidFill>
                  <a:srgbClr val="0F1B3B"/>
                </a:solidFill>
                <a:latin typeface="Arial"/>
                <a:cs typeface="Arial"/>
              </a:rPr>
              <a:t>Results and Future Work:</a:t>
            </a:r>
            <a:endParaRPr lang="en-US" b="1" dirty="0">
              <a:solidFill>
                <a:srgbClr val="0F1B3B"/>
              </a:solidFill>
              <a:latin typeface="Arial"/>
              <a:cs typeface="Arial"/>
            </a:endParaRPr>
          </a:p>
          <a:p>
            <a:endParaRPr lang="en-US" sz="3800" dirty="0">
              <a:solidFill>
                <a:srgbClr val="0F1B3B"/>
              </a:solidFill>
              <a:latin typeface="Rockwell" charset="0"/>
              <a:cs typeface="Rockwell" charset="0"/>
            </a:endParaRPr>
          </a:p>
          <a:p>
            <a:pPr marL="571500" indent="-571500" algn="just">
              <a:buFont typeface="Arial" panose="020B0604020202020204" pitchFamily="34" charset="0"/>
              <a:buChar char="•"/>
            </a:pPr>
            <a:r>
              <a:rPr lang="en-US" sz="3800" dirty="0" smtClean="0">
                <a:solidFill>
                  <a:srgbClr val="0F1B3B"/>
                </a:solidFill>
                <a:latin typeface="Arial"/>
                <a:cs typeface="Arial"/>
              </a:rPr>
              <a:t>In Figure 4 </a:t>
            </a:r>
            <a:r>
              <a:rPr lang="en-US" sz="3800" dirty="0">
                <a:solidFill>
                  <a:srgbClr val="0F1B3B"/>
                </a:solidFill>
                <a:latin typeface="Arial"/>
                <a:cs typeface="Arial"/>
              </a:rPr>
              <a:t>we can see the following:</a:t>
            </a:r>
          </a:p>
          <a:p>
            <a:pPr marL="1314450" lvl="1" indent="-571500" algn="just">
              <a:buFont typeface="Courier New" panose="02070309020205020404" pitchFamily="49" charset="0"/>
              <a:buChar char="o"/>
            </a:pPr>
            <a:r>
              <a:rPr lang="en-US" sz="3800" dirty="0">
                <a:solidFill>
                  <a:srgbClr val="0F1B3B"/>
                </a:solidFill>
                <a:latin typeface="Arial"/>
                <a:cs typeface="Arial"/>
              </a:rPr>
              <a:t>No major deviation between measured and modeled forces</a:t>
            </a:r>
          </a:p>
          <a:p>
            <a:pPr marL="1314450" lvl="1" indent="-571500" algn="just">
              <a:buFont typeface="Courier New" panose="02070309020205020404" pitchFamily="49" charset="0"/>
              <a:buChar char="o"/>
            </a:pPr>
            <a:r>
              <a:rPr lang="en-US" sz="3800" dirty="0">
                <a:solidFill>
                  <a:srgbClr val="0F1B3B"/>
                </a:solidFill>
                <a:latin typeface="Arial"/>
                <a:cs typeface="Arial"/>
              </a:rPr>
              <a:t>Load fluctuations in the cables mirror the change in the temperature at the bridge, which can be attributed to the difference in thermal expansion between the steel and </a:t>
            </a:r>
            <a:r>
              <a:rPr lang="en-US" sz="3800" dirty="0" smtClean="0">
                <a:solidFill>
                  <a:srgbClr val="0F1B3B"/>
                </a:solidFill>
                <a:latin typeface="Arial"/>
                <a:cs typeface="Arial"/>
              </a:rPr>
              <a:t>CFCCs.</a:t>
            </a:r>
          </a:p>
          <a:p>
            <a:pPr marL="571500" indent="-571500" algn="just">
              <a:buFont typeface="Arial" panose="020B0604020202020204" pitchFamily="34" charset="0"/>
              <a:buChar char="•"/>
            </a:pPr>
            <a:r>
              <a:rPr lang="en-US" sz="3800" dirty="0" smtClean="0">
                <a:solidFill>
                  <a:srgbClr val="0F1B3B"/>
                </a:solidFill>
                <a:latin typeface="Arial"/>
                <a:cs typeface="Arial"/>
              </a:rPr>
              <a:t>Given that the system had only been </a:t>
            </a:r>
            <a:r>
              <a:rPr lang="en-US" sz="3800" dirty="0" smtClean="0">
                <a:solidFill>
                  <a:srgbClr val="0F1B3B"/>
                </a:solidFill>
                <a:latin typeface="Arial"/>
                <a:cs typeface="Arial"/>
              </a:rPr>
              <a:t>taking </a:t>
            </a:r>
            <a:r>
              <a:rPr lang="en-US" sz="3800" dirty="0" smtClean="0">
                <a:solidFill>
                  <a:srgbClr val="0F1B3B"/>
                </a:solidFill>
                <a:latin typeface="Arial"/>
                <a:cs typeface="Arial"/>
              </a:rPr>
              <a:t>week long data measurements in various batches from 2008-2019 it is crucial to observe the long term trends of the CFCS performance at the bridge going forward. By using the continuous data collection system the research team will be able to determine if any major long term trends are being captured.</a:t>
            </a:r>
          </a:p>
          <a:p>
            <a:pPr marL="571500" indent="-571500" algn="just">
              <a:buFont typeface="Arial" panose="020B0604020202020204" pitchFamily="34" charset="0"/>
              <a:buChar char="•"/>
            </a:pPr>
            <a:r>
              <a:rPr lang="en-US" sz="3800" dirty="0" smtClean="0">
                <a:solidFill>
                  <a:srgbClr val="0F1B3B"/>
                </a:solidFill>
                <a:latin typeface="Arial"/>
                <a:cs typeface="Arial"/>
              </a:rPr>
              <a:t>The DAQ system also has the potential to add additional sensing units to better capture the bridge conditions, such as wind speed and barometric </a:t>
            </a:r>
            <a:r>
              <a:rPr lang="en-US" sz="3800" smtClean="0">
                <a:solidFill>
                  <a:srgbClr val="0F1B3B"/>
                </a:solidFill>
                <a:latin typeface="Arial"/>
                <a:cs typeface="Arial"/>
              </a:rPr>
              <a:t>pressur`e</a:t>
            </a:r>
            <a:r>
              <a:rPr lang="en-US" sz="3800" dirty="0" smtClean="0">
                <a:solidFill>
                  <a:srgbClr val="0F1B3B"/>
                </a:solidFill>
                <a:latin typeface="Arial"/>
                <a:cs typeface="Arial"/>
              </a:rPr>
              <a:t> </a:t>
            </a:r>
            <a:endParaRPr lang="en-US" sz="3800" dirty="0">
              <a:solidFill>
                <a:srgbClr val="0F1B3B"/>
              </a:solidFill>
              <a:latin typeface="Arial"/>
              <a:cs typeface="Arial"/>
            </a:endParaRPr>
          </a:p>
        </p:txBody>
      </p:sp>
      <p:sp>
        <p:nvSpPr>
          <p:cNvPr id="2062" name="TextBox 19"/>
          <p:cNvSpPr txBox="1">
            <a:spLocks noChangeArrowheads="1"/>
          </p:cNvSpPr>
          <p:nvPr/>
        </p:nvSpPr>
        <p:spPr bwMode="auto">
          <a:xfrm>
            <a:off x="15059347" y="24254915"/>
            <a:ext cx="13625432" cy="784369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86877" tIns="43439" rIns="86877" bIns="43439">
            <a:spAutoFit/>
          </a:bodyPr>
          <a:lstStyle>
            <a:lvl1pPr>
              <a:defRPr sz="8600">
                <a:solidFill>
                  <a:schemeClr val="tx1"/>
                </a:solidFill>
                <a:latin typeface="Calibri" charset="0"/>
                <a:ea typeface="ＭＳ Ｐゴシック" charset="0"/>
                <a:cs typeface="ＭＳ Ｐゴシック" charset="0"/>
              </a:defRPr>
            </a:lvl1pPr>
            <a:lvl2pPr marL="742950" indent="-285750">
              <a:defRPr sz="8600">
                <a:solidFill>
                  <a:schemeClr val="tx1"/>
                </a:solidFill>
                <a:latin typeface="Calibri" charset="0"/>
                <a:ea typeface="ＭＳ Ｐゴシック" charset="0"/>
              </a:defRPr>
            </a:lvl2pPr>
            <a:lvl3pPr marL="1143000" indent="-228600">
              <a:defRPr sz="8600">
                <a:solidFill>
                  <a:schemeClr val="tx1"/>
                </a:solidFill>
                <a:latin typeface="Calibri" charset="0"/>
                <a:ea typeface="ＭＳ Ｐゴシック" charset="0"/>
              </a:defRPr>
            </a:lvl3pPr>
            <a:lvl4pPr marL="1600200" indent="-228600">
              <a:defRPr sz="8600">
                <a:solidFill>
                  <a:schemeClr val="tx1"/>
                </a:solidFill>
                <a:latin typeface="Calibri" charset="0"/>
                <a:ea typeface="ＭＳ Ｐゴシック" charset="0"/>
              </a:defRPr>
            </a:lvl4pPr>
            <a:lvl5pPr marL="2057400" indent="-228600">
              <a:defRPr sz="8600">
                <a:solidFill>
                  <a:schemeClr val="tx1"/>
                </a:solidFill>
                <a:latin typeface="Calibri" charset="0"/>
                <a:ea typeface="ＭＳ Ｐゴシック" charset="0"/>
              </a:defRPr>
            </a:lvl5pPr>
            <a:lvl6pPr marL="2514600" indent="-228600" defTabSz="2193925" fontAlgn="base">
              <a:spcBef>
                <a:spcPct val="0"/>
              </a:spcBef>
              <a:spcAft>
                <a:spcPct val="0"/>
              </a:spcAft>
              <a:defRPr sz="8600">
                <a:solidFill>
                  <a:schemeClr val="tx1"/>
                </a:solidFill>
                <a:latin typeface="Calibri" charset="0"/>
                <a:ea typeface="ＭＳ Ｐゴシック" charset="0"/>
              </a:defRPr>
            </a:lvl6pPr>
            <a:lvl7pPr marL="2971800" indent="-228600" defTabSz="2193925" fontAlgn="base">
              <a:spcBef>
                <a:spcPct val="0"/>
              </a:spcBef>
              <a:spcAft>
                <a:spcPct val="0"/>
              </a:spcAft>
              <a:defRPr sz="8600">
                <a:solidFill>
                  <a:schemeClr val="tx1"/>
                </a:solidFill>
                <a:latin typeface="Calibri" charset="0"/>
                <a:ea typeface="ＭＳ Ｐゴシック" charset="0"/>
              </a:defRPr>
            </a:lvl7pPr>
            <a:lvl8pPr marL="3429000" indent="-228600" defTabSz="2193925" fontAlgn="base">
              <a:spcBef>
                <a:spcPct val="0"/>
              </a:spcBef>
              <a:spcAft>
                <a:spcPct val="0"/>
              </a:spcAft>
              <a:defRPr sz="8600">
                <a:solidFill>
                  <a:schemeClr val="tx1"/>
                </a:solidFill>
                <a:latin typeface="Calibri" charset="0"/>
                <a:ea typeface="ＭＳ Ｐゴシック" charset="0"/>
              </a:defRPr>
            </a:lvl8pPr>
            <a:lvl9pPr marL="3886200" indent="-228600" defTabSz="2193925" fontAlgn="base">
              <a:spcBef>
                <a:spcPct val="0"/>
              </a:spcBef>
              <a:spcAft>
                <a:spcPct val="0"/>
              </a:spcAft>
              <a:defRPr sz="8600">
                <a:solidFill>
                  <a:schemeClr val="tx1"/>
                </a:solidFill>
                <a:latin typeface="Calibri" charset="0"/>
                <a:ea typeface="ＭＳ Ｐゴシック" charset="0"/>
              </a:defRPr>
            </a:lvl9pPr>
          </a:lstStyle>
          <a:p>
            <a:r>
              <a:rPr lang="en-US" b="1" dirty="0">
                <a:solidFill>
                  <a:srgbClr val="0F1B3B"/>
                </a:solidFill>
                <a:latin typeface="Arial"/>
                <a:cs typeface="Arial"/>
              </a:rPr>
              <a:t>Methods </a:t>
            </a:r>
            <a:r>
              <a:rPr lang="en-US" b="1" dirty="0" smtClean="0">
                <a:solidFill>
                  <a:srgbClr val="0F1B3B"/>
                </a:solidFill>
                <a:latin typeface="Arial"/>
                <a:cs typeface="Arial"/>
              </a:rPr>
              <a:t>and </a:t>
            </a:r>
            <a:r>
              <a:rPr lang="en-US" b="1" dirty="0">
                <a:solidFill>
                  <a:srgbClr val="0F1B3B"/>
                </a:solidFill>
                <a:latin typeface="Arial"/>
                <a:cs typeface="Arial"/>
              </a:rPr>
              <a:t>Materials</a:t>
            </a:r>
            <a:r>
              <a:rPr lang="en-US" b="1" dirty="0" smtClean="0">
                <a:solidFill>
                  <a:srgbClr val="0F1B3B"/>
                </a:solidFill>
                <a:latin typeface="Arial"/>
                <a:cs typeface="Arial"/>
              </a:rPr>
              <a:t>:</a:t>
            </a:r>
            <a:endParaRPr lang="en-US" b="1" dirty="0">
              <a:solidFill>
                <a:srgbClr val="0F1B3B"/>
              </a:solidFill>
              <a:latin typeface="Arial"/>
              <a:cs typeface="Arial"/>
            </a:endParaRPr>
          </a:p>
          <a:p>
            <a:pPr marL="571500" indent="-571500">
              <a:buFont typeface="Arial" panose="020B0604020202020204" pitchFamily="34" charset="0"/>
              <a:buChar char="•"/>
            </a:pPr>
            <a:r>
              <a:rPr lang="en-US" sz="3800" dirty="0">
                <a:solidFill>
                  <a:srgbClr val="0F1B3B"/>
                </a:solidFill>
                <a:latin typeface="Arial" panose="020B0604020202020204" pitchFamily="34" charset="0"/>
                <a:cs typeface="Arial" panose="020B0604020202020204" pitchFamily="34" charset="0"/>
              </a:rPr>
              <a:t>Current structural health system at the bridge</a:t>
            </a:r>
          </a:p>
          <a:p>
            <a:pPr marL="1314450" lvl="1" indent="-571500">
              <a:buFont typeface="Courier New" panose="02070309020205020404" pitchFamily="49" charset="0"/>
              <a:buChar char="o"/>
            </a:pPr>
            <a:r>
              <a:rPr lang="en-US" sz="3800" dirty="0">
                <a:solidFill>
                  <a:srgbClr val="0F1B3B"/>
                </a:solidFill>
                <a:latin typeface="Arial" panose="020B0604020202020204" pitchFamily="34" charset="0"/>
                <a:cs typeface="Arial" panose="020B0604020202020204" pitchFamily="34" charset="0"/>
              </a:rPr>
              <a:t>load cells, fiber optic strain sensors, </a:t>
            </a:r>
            <a:r>
              <a:rPr lang="en-US" sz="3800" dirty="0" smtClean="0">
                <a:solidFill>
                  <a:srgbClr val="0F1B3B"/>
                </a:solidFill>
                <a:latin typeface="Arial" panose="020B0604020202020204" pitchFamily="34" charset="0"/>
                <a:cs typeface="Arial" panose="020B0604020202020204" pitchFamily="34" charset="0"/>
              </a:rPr>
              <a:t>displacement transducers, </a:t>
            </a:r>
            <a:r>
              <a:rPr lang="en-US" sz="3800" dirty="0">
                <a:solidFill>
                  <a:srgbClr val="0F1B3B"/>
                </a:solidFill>
                <a:latin typeface="Arial" panose="020B0604020202020204" pitchFamily="34" charset="0"/>
                <a:cs typeface="Arial" panose="020B0604020202020204" pitchFamily="34" charset="0"/>
              </a:rPr>
              <a:t>and internal temperature sensors. </a:t>
            </a:r>
          </a:p>
          <a:p>
            <a:pPr marL="571500" indent="-571500">
              <a:buFont typeface="Arial" panose="020B0604020202020204" pitchFamily="34" charset="0"/>
              <a:buChar char="•"/>
            </a:pPr>
            <a:r>
              <a:rPr lang="en-US" sz="3800" dirty="0">
                <a:solidFill>
                  <a:srgbClr val="0F1B3B"/>
                </a:solidFill>
                <a:latin typeface="Arial" panose="020B0604020202020204" pitchFamily="34" charset="0"/>
                <a:cs typeface="Arial" panose="020B0604020202020204" pitchFamily="34" charset="0"/>
              </a:rPr>
              <a:t>Using wireless sensing units and a fiber optic </a:t>
            </a:r>
            <a:r>
              <a:rPr lang="en-US" sz="3800" dirty="0" smtClean="0">
                <a:solidFill>
                  <a:srgbClr val="0F1B3B"/>
                </a:solidFill>
                <a:latin typeface="Arial" panose="020B0604020202020204" pitchFamily="34" charset="0"/>
                <a:cs typeface="Arial" panose="020B0604020202020204" pitchFamily="34" charset="0"/>
              </a:rPr>
              <a:t>conditioner (shown in Figure 2) </a:t>
            </a:r>
            <a:r>
              <a:rPr lang="en-US" sz="3800" dirty="0">
                <a:solidFill>
                  <a:srgbClr val="0F1B3B"/>
                </a:solidFill>
                <a:latin typeface="Arial" panose="020B0604020202020204" pitchFamily="34" charset="0"/>
                <a:cs typeface="Arial" panose="020B0604020202020204" pitchFamily="34" charset="0"/>
              </a:rPr>
              <a:t>we will be able to continuously collect data at the site </a:t>
            </a:r>
            <a:r>
              <a:rPr lang="en-US" sz="3800" dirty="0" smtClean="0">
                <a:solidFill>
                  <a:srgbClr val="0F1B3B"/>
                </a:solidFill>
                <a:latin typeface="Arial" panose="020B0604020202020204" pitchFamily="34" charset="0"/>
                <a:cs typeface="Arial" panose="020B0604020202020204" pitchFamily="34" charset="0"/>
              </a:rPr>
              <a:t>remotely.</a:t>
            </a:r>
          </a:p>
          <a:p>
            <a:pPr marL="571500" indent="-571500">
              <a:buFont typeface="Arial" panose="020B0604020202020204" pitchFamily="34" charset="0"/>
              <a:buChar char="•"/>
            </a:pPr>
            <a:r>
              <a:rPr lang="en-US" sz="3800" dirty="0" smtClean="0">
                <a:solidFill>
                  <a:srgbClr val="0F1B3B"/>
                </a:solidFill>
                <a:latin typeface="Arial" panose="020B0604020202020204" pitchFamily="34" charset="0"/>
                <a:cs typeface="Arial" panose="020B0604020202020204" pitchFamily="34" charset="0"/>
              </a:rPr>
              <a:t>Collected </a:t>
            </a:r>
            <a:r>
              <a:rPr lang="en-US" sz="3800" dirty="0">
                <a:solidFill>
                  <a:srgbClr val="0F1B3B"/>
                </a:solidFill>
                <a:latin typeface="Arial" panose="020B0604020202020204" pitchFamily="34" charset="0"/>
                <a:cs typeface="Arial" panose="020B0604020202020204" pitchFamily="34" charset="0"/>
              </a:rPr>
              <a:t>data will be processed in conjunction with a </a:t>
            </a:r>
            <a:r>
              <a:rPr lang="en-US" sz="3800" dirty="0" err="1">
                <a:solidFill>
                  <a:srgbClr val="0F1B3B"/>
                </a:solidFill>
                <a:latin typeface="Arial" panose="020B0604020202020204" pitchFamily="34" charset="0"/>
                <a:cs typeface="Arial" panose="020B0604020202020204" pitchFamily="34" charset="0"/>
              </a:rPr>
              <a:t>thermoelastic</a:t>
            </a:r>
            <a:r>
              <a:rPr lang="en-US" sz="3800" dirty="0">
                <a:solidFill>
                  <a:srgbClr val="0F1B3B"/>
                </a:solidFill>
                <a:latin typeface="Arial" panose="020B0604020202020204" pitchFamily="34" charset="0"/>
                <a:cs typeface="Arial" panose="020B0604020202020204" pitchFamily="34" charset="0"/>
              </a:rPr>
              <a:t> model to determine major deviations from the predictive model</a:t>
            </a:r>
          </a:p>
          <a:p>
            <a:endParaRPr lang="en-US" sz="3800" dirty="0">
              <a:solidFill>
                <a:srgbClr val="0F1B3B"/>
              </a:solidFill>
              <a:latin typeface="Rockwell" charset="0"/>
              <a:cs typeface="Rockwell" charset="0"/>
            </a:endParaRPr>
          </a:p>
          <a:p>
            <a:pPr algn="just"/>
            <a:endParaRPr lang="en-US" sz="3800" dirty="0">
              <a:solidFill>
                <a:srgbClr val="0F1B3B"/>
              </a:solidFill>
              <a:latin typeface="Arial"/>
              <a:cs typeface="Arial"/>
            </a:endParaRPr>
          </a:p>
        </p:txBody>
      </p:sp>
      <p:pic>
        <p:nvPicPr>
          <p:cNvPr id="16" name="Picture 15"/>
          <p:cNvPicPr>
            <a:picLocks noChangeAspect="1"/>
          </p:cNvPicPr>
          <p:nvPr/>
        </p:nvPicPr>
        <p:blipFill>
          <a:blip r:embed="rId2"/>
          <a:stretch>
            <a:fillRect/>
          </a:stretch>
        </p:blipFill>
        <p:spPr>
          <a:xfrm>
            <a:off x="1221160" y="21948669"/>
            <a:ext cx="12621209" cy="6073586"/>
          </a:xfrm>
          <a:prstGeom prst="rect">
            <a:avLst/>
          </a:prstGeom>
        </p:spPr>
      </p:pic>
      <p:pic>
        <p:nvPicPr>
          <p:cNvPr id="17" name="Picture 16"/>
          <p:cNvPicPr>
            <a:picLocks noChangeAspect="1"/>
          </p:cNvPicPr>
          <p:nvPr/>
        </p:nvPicPr>
        <p:blipFill>
          <a:blip r:embed="rId3"/>
          <a:stretch>
            <a:fillRect/>
          </a:stretch>
        </p:blipFill>
        <p:spPr>
          <a:xfrm>
            <a:off x="14712436" y="7773755"/>
            <a:ext cx="14609924" cy="8049643"/>
          </a:xfrm>
          <a:prstGeom prst="rect">
            <a:avLst/>
          </a:prstGeom>
        </p:spPr>
      </p:pic>
      <p:pic>
        <p:nvPicPr>
          <p:cNvPr id="18" name="Picture 17">
            <a:extLst>
              <a:ext uri="{FF2B5EF4-FFF2-40B4-BE49-F238E27FC236}">
                <a16:creationId xmlns:a16="http://schemas.microsoft.com/office/drawing/2014/main" id="{93FBBA32-8763-0D49-BFF2-24314EB8E592}"/>
              </a:ext>
            </a:extLst>
          </p:cNvPr>
          <p:cNvPicPr>
            <a:picLocks noChangeAspect="1"/>
          </p:cNvPicPr>
          <p:nvPr/>
        </p:nvPicPr>
        <p:blipFill rotWithShape="1">
          <a:blip r:embed="rId4"/>
          <a:srcRect l="7630" t="37896" r="2612" b="6071"/>
          <a:stretch/>
        </p:blipFill>
        <p:spPr>
          <a:xfrm>
            <a:off x="14793062" y="16690520"/>
            <a:ext cx="14294241" cy="6593093"/>
          </a:xfrm>
          <a:prstGeom prst="rect">
            <a:avLst/>
          </a:prstGeom>
        </p:spPr>
      </p:pic>
      <p:sp>
        <p:nvSpPr>
          <p:cNvPr id="2" name="TextBox 1"/>
          <p:cNvSpPr txBox="1"/>
          <p:nvPr/>
        </p:nvSpPr>
        <p:spPr>
          <a:xfrm>
            <a:off x="15059347" y="23283613"/>
            <a:ext cx="13625432" cy="538609"/>
          </a:xfrm>
          <a:prstGeom prst="rect">
            <a:avLst/>
          </a:prstGeom>
          <a:noFill/>
          <a:ln>
            <a:noFill/>
          </a:ln>
        </p:spPr>
        <p:txBody>
          <a:bodyPr wrap="square" rtlCol="0">
            <a:spAutoFit/>
          </a:bodyPr>
          <a:lstStyle/>
          <a:p>
            <a:r>
              <a:rPr lang="en-US" sz="2900" dirty="0" smtClean="0">
                <a:solidFill>
                  <a:schemeClr val="tx2">
                    <a:lumMod val="50000"/>
                  </a:schemeClr>
                </a:solidFill>
                <a:latin typeface="Arial" panose="020B0604020202020204" pitchFamily="34" charset="0"/>
                <a:cs typeface="Arial" panose="020B0604020202020204" pitchFamily="34" charset="0"/>
              </a:rPr>
              <a:t>Figure 3: Details of Stay Cable System and Pylon Base</a:t>
            </a:r>
            <a:endParaRPr lang="en-US" sz="2900" dirty="0">
              <a:solidFill>
                <a:schemeClr val="tx2">
                  <a:lumMod val="50000"/>
                </a:schemeClr>
              </a:solidFill>
              <a:latin typeface="Arial" panose="020B0604020202020204" pitchFamily="34" charset="0"/>
              <a:cs typeface="Arial" panose="020B0604020202020204" pitchFamily="34" charset="0"/>
            </a:endParaRPr>
          </a:p>
        </p:txBody>
      </p:sp>
      <p:sp>
        <p:nvSpPr>
          <p:cNvPr id="6" name="Rectangle 5"/>
          <p:cNvSpPr/>
          <p:nvPr/>
        </p:nvSpPr>
        <p:spPr>
          <a:xfrm>
            <a:off x="721896" y="7530572"/>
            <a:ext cx="13655726" cy="9159948"/>
          </a:xfrm>
          <a:prstGeom prst="rect">
            <a:avLst/>
          </a:prstGeom>
          <a:noFill/>
          <a:ln>
            <a:solidFill>
              <a:schemeClr val="tx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1251284" y="17419376"/>
            <a:ext cx="11598442" cy="4929042"/>
          </a:xfrm>
          <a:prstGeom prst="rect">
            <a:avLst/>
          </a:prstGeom>
          <a:noFill/>
        </p:spPr>
        <p:txBody>
          <a:bodyPr wrap="square" rtlCol="0">
            <a:spAutoFit/>
          </a:bodyPr>
          <a:lstStyle/>
          <a:p>
            <a:pPr algn="just"/>
            <a:r>
              <a:rPr lang="en-US" b="1" dirty="0">
                <a:solidFill>
                  <a:srgbClr val="0F1B3B"/>
                </a:solidFill>
                <a:latin typeface="Arial"/>
                <a:cs typeface="Arial"/>
              </a:rPr>
              <a:t>Objectives:</a:t>
            </a:r>
          </a:p>
          <a:p>
            <a:pPr marL="571500" indent="-571500" algn="just">
              <a:buFont typeface="Arial" panose="020B0604020202020204" pitchFamily="34" charset="0"/>
              <a:buChar char="•"/>
            </a:pPr>
            <a:r>
              <a:rPr lang="en-US" sz="3800" dirty="0">
                <a:solidFill>
                  <a:srgbClr val="0F1B3B"/>
                </a:solidFill>
                <a:latin typeface="Arial"/>
                <a:cs typeface="Arial"/>
              </a:rPr>
              <a:t>Upgrade </a:t>
            </a:r>
            <a:r>
              <a:rPr lang="en-US" sz="3800" dirty="0" smtClean="0">
                <a:solidFill>
                  <a:srgbClr val="0F1B3B"/>
                </a:solidFill>
                <a:latin typeface="Arial"/>
                <a:cs typeface="Arial"/>
              </a:rPr>
              <a:t>the </a:t>
            </a:r>
            <a:r>
              <a:rPr lang="en-US" sz="3800" dirty="0">
                <a:solidFill>
                  <a:srgbClr val="0F1B3B"/>
                </a:solidFill>
                <a:latin typeface="Arial"/>
                <a:cs typeface="Arial"/>
              </a:rPr>
              <a:t>acquisition system </a:t>
            </a:r>
            <a:r>
              <a:rPr lang="en-US" sz="3800" dirty="0" smtClean="0">
                <a:solidFill>
                  <a:srgbClr val="0F1B3B"/>
                </a:solidFill>
                <a:latin typeface="Arial"/>
                <a:cs typeface="Arial"/>
              </a:rPr>
              <a:t>for sensors currently at the bridge (see Figure 1.)</a:t>
            </a:r>
            <a:endParaRPr lang="en-US" sz="3800" dirty="0">
              <a:solidFill>
                <a:srgbClr val="0F1B3B"/>
              </a:solidFill>
              <a:latin typeface="Arial"/>
              <a:cs typeface="Arial"/>
            </a:endParaRPr>
          </a:p>
          <a:p>
            <a:pPr marL="571500" indent="-571500" algn="just">
              <a:buFont typeface="Arial" panose="020B0604020202020204" pitchFamily="34" charset="0"/>
              <a:buChar char="•"/>
            </a:pPr>
            <a:r>
              <a:rPr lang="en-US" sz="3800" dirty="0">
                <a:solidFill>
                  <a:srgbClr val="0F1B3B"/>
                </a:solidFill>
                <a:latin typeface="Arial"/>
                <a:cs typeface="Arial"/>
              </a:rPr>
              <a:t>Implement external environment sensors</a:t>
            </a:r>
          </a:p>
          <a:p>
            <a:pPr marL="571500" indent="-571500" algn="just">
              <a:buFont typeface="Arial" panose="020B0604020202020204" pitchFamily="34" charset="0"/>
              <a:buChar char="•"/>
            </a:pPr>
            <a:r>
              <a:rPr lang="en-US" sz="3800" dirty="0">
                <a:solidFill>
                  <a:srgbClr val="0F1B3B"/>
                </a:solidFill>
                <a:latin typeface="Arial"/>
                <a:cs typeface="Arial"/>
              </a:rPr>
              <a:t>Process the data with an analytical model</a:t>
            </a:r>
          </a:p>
          <a:p>
            <a:pPr marL="571500" indent="-571500" algn="just">
              <a:buFont typeface="Arial" panose="020B0604020202020204" pitchFamily="34" charset="0"/>
              <a:buChar char="•"/>
            </a:pPr>
            <a:r>
              <a:rPr lang="en-US" sz="3800" dirty="0">
                <a:solidFill>
                  <a:srgbClr val="0F1B3B"/>
                </a:solidFill>
                <a:latin typeface="Arial"/>
                <a:cs typeface="Arial"/>
              </a:rPr>
              <a:t>Make a durability assessment of CFCC</a:t>
            </a:r>
          </a:p>
          <a:p>
            <a:endParaRPr lang="en-US" sz="3800" dirty="0"/>
          </a:p>
        </p:txBody>
      </p:sp>
      <p:sp>
        <p:nvSpPr>
          <p:cNvPr id="8" name="Rectangle 7"/>
          <p:cNvSpPr/>
          <p:nvPr/>
        </p:nvSpPr>
        <p:spPr>
          <a:xfrm>
            <a:off x="721896" y="16874622"/>
            <a:ext cx="13655726" cy="12919844"/>
          </a:xfrm>
          <a:prstGeom prst="rect">
            <a:avLst/>
          </a:prstGeom>
          <a:noFill/>
          <a:ln>
            <a:solidFill>
              <a:schemeClr val="tx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p:cNvSpPr/>
          <p:nvPr/>
        </p:nvSpPr>
        <p:spPr>
          <a:xfrm>
            <a:off x="14643907" y="7530572"/>
            <a:ext cx="14722597" cy="23449261"/>
          </a:xfrm>
          <a:prstGeom prst="rect">
            <a:avLst/>
          </a:prstGeom>
          <a:noFill/>
          <a:ln>
            <a:solidFill>
              <a:schemeClr val="tx2">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29534044" y="7578697"/>
            <a:ext cx="14178796" cy="23401135"/>
          </a:xfrm>
          <a:prstGeom prst="rect">
            <a:avLst/>
          </a:prstGeom>
          <a:noFill/>
          <a:ln>
            <a:solidFill>
              <a:schemeClr val="tx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22" name="Picture 21"/>
          <p:cNvPicPr/>
          <p:nvPr/>
        </p:nvPicPr>
        <p:blipFill>
          <a:blip r:embed="rId5">
            <a:extLst>
              <a:ext uri="{28A0092B-C50C-407E-A947-70E740481C1C}">
                <a14:useLocalDpi xmlns:a14="http://schemas.microsoft.com/office/drawing/2010/main" val="0"/>
              </a:ext>
            </a:extLst>
          </a:blip>
          <a:stretch>
            <a:fillRect/>
          </a:stretch>
        </p:blipFill>
        <p:spPr>
          <a:xfrm>
            <a:off x="29632789" y="7621666"/>
            <a:ext cx="13411647" cy="9252956"/>
          </a:xfrm>
          <a:prstGeom prst="rect">
            <a:avLst/>
          </a:prstGeom>
        </p:spPr>
      </p:pic>
      <p:sp>
        <p:nvSpPr>
          <p:cNvPr id="4" name="TextBox 3"/>
          <p:cNvSpPr txBox="1"/>
          <p:nvPr/>
        </p:nvSpPr>
        <p:spPr>
          <a:xfrm>
            <a:off x="30289500" y="16874622"/>
            <a:ext cx="13151056" cy="546303"/>
          </a:xfrm>
          <a:prstGeom prst="rect">
            <a:avLst/>
          </a:prstGeom>
          <a:noFill/>
        </p:spPr>
        <p:txBody>
          <a:bodyPr wrap="square" rtlCol="0">
            <a:spAutoFit/>
          </a:bodyPr>
          <a:lstStyle/>
          <a:p>
            <a:r>
              <a:rPr lang="en-US" sz="2950" dirty="0" smtClean="0">
                <a:solidFill>
                  <a:srgbClr val="0F1B3B"/>
                </a:solidFill>
                <a:latin typeface="Arial" panose="020B0604020202020204" pitchFamily="34" charset="0"/>
                <a:cs typeface="Arial" panose="020B0604020202020204" pitchFamily="34" charset="0"/>
              </a:rPr>
              <a:t>Figure 4: Recent data from the wireless DAQ system</a:t>
            </a:r>
            <a:endParaRPr lang="en-US" sz="2950" dirty="0">
              <a:solidFill>
                <a:srgbClr val="0F1B3B"/>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osterTemplateLandscape_IndustrialTest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B82531A09F5AC4F8065D5397F5FF8F8" ma:contentTypeVersion="13" ma:contentTypeDescription="Create a new document." ma:contentTypeScope="" ma:versionID="a44b719156b9488509ac54e3db2ef097">
  <xsd:schema xmlns:xsd="http://www.w3.org/2001/XMLSchema" xmlns:xs="http://www.w3.org/2001/XMLSchema" xmlns:p="http://schemas.microsoft.com/office/2006/metadata/properties" xmlns:ns2="2d158fa6-04c4-4b0b-9211-ddc5f24494d5" xmlns:ns3="0f169feb-6904-43e8-99c0-9fedfdfa937f" targetNamespace="http://schemas.microsoft.com/office/2006/metadata/properties" ma:root="true" ma:fieldsID="0ac257700bf034aa504499de4fc88220" ns2:_="" ns3:_="">
    <xsd:import namespace="2d158fa6-04c4-4b0b-9211-ddc5f24494d5"/>
    <xsd:import namespace="0f169feb-6904-43e8-99c0-9fedfdfa937f"/>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CR" minOccurs="0"/>
                <xsd:element ref="ns3:MediaServiceLocatio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d158fa6-04c4-4b0b-9211-ddc5f24494d5"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f169feb-6904-43e8-99c0-9fedfdfa937f"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1787871-1A60-4705-A1B8-0DEDB870A2BB}"/>
</file>

<file path=customXml/itemProps2.xml><?xml version="1.0" encoding="utf-8"?>
<ds:datastoreItem xmlns:ds="http://schemas.openxmlformats.org/officeDocument/2006/customXml" ds:itemID="{3DF38E72-3234-480F-B3E9-AD3B76886A68}"/>
</file>

<file path=customXml/itemProps3.xml><?xml version="1.0" encoding="utf-8"?>
<ds:datastoreItem xmlns:ds="http://schemas.openxmlformats.org/officeDocument/2006/customXml" ds:itemID="{46D8CDA0-ED1B-4074-AF4C-C9E1A92D7D25}"/>
</file>

<file path=docProps/app.xml><?xml version="1.0" encoding="utf-8"?>
<Properties xmlns="http://schemas.openxmlformats.org/officeDocument/2006/extended-properties" xmlns:vt="http://schemas.openxmlformats.org/officeDocument/2006/docPropsVTypes">
  <Template>PosterTemplateLandscape_IndustrialTesting.pot</Template>
  <TotalTime>8646</TotalTime>
  <Words>464</Words>
  <Application>Microsoft Office PowerPoint</Application>
  <PresentationFormat>Custom</PresentationFormat>
  <Paragraphs>29</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ＭＳ Ｐゴシック</vt:lpstr>
      <vt:lpstr>Arial</vt:lpstr>
      <vt:lpstr>Calibri</vt:lpstr>
      <vt:lpstr>Courier New</vt:lpstr>
      <vt:lpstr>Rockwell</vt:lpstr>
      <vt:lpstr>Rockwell Std Light</vt:lpstr>
      <vt:lpstr>PosterTemplateLandscape_IndustrialTesting</vt:lpstr>
      <vt:lpstr>TIDC 2.10 Implementation of a Structural Health Monitoring System for Carbon Fiber Composite Strands (CFCS) in the Penobscot Narrows Bridge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Kip Palmer</dc:creator>
  <cp:lastModifiedBy>Braedon Charles Kohler</cp:lastModifiedBy>
  <cp:revision>39</cp:revision>
  <dcterms:created xsi:type="dcterms:W3CDTF">2013-01-04T18:36:07Z</dcterms:created>
  <dcterms:modified xsi:type="dcterms:W3CDTF">2021-10-28T19:03:27Z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0x0101004B82531A09F5AC4F8065D5397F5FF8F8</vt:lpwstr>
  </property>
</Properties>
</file>