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7026275" cy="9312275"/>
  <p:defaultTextStyle>
    <a:defPPr>
      <a:defRPr lang="en-US"/>
    </a:defPPr>
    <a:lvl1pPr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2193673" indent="-1736525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4387346" indent="-3473052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6582607" indent="-5211165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8776280" indent="-6947690" algn="l" defTabSz="2193673" rtl="0" fontAlgn="base">
      <a:spcBef>
        <a:spcPct val="0"/>
      </a:spcBef>
      <a:spcAft>
        <a:spcPct val="0"/>
      </a:spcAft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5738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2885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033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181" algn="l" defTabSz="457148" rtl="0" eaLnBrk="1" latinLnBrk="0" hangingPunct="1">
      <a:defRPr sz="863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ie Sawtelle" initials="AS" lastIdx="3" clrIdx="0">
    <p:extLst>
      <p:ext uri="{19B8F6BF-5375-455C-9EA6-DF929625EA0E}">
        <p15:presenceInfo xmlns:p15="http://schemas.microsoft.com/office/powerpoint/2012/main" userId="9fbf75020378a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B3B"/>
    <a:srgbClr val="0E0F33"/>
    <a:srgbClr val="F2E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3" autoAdjust="0"/>
    <p:restoredTop sz="92462" autoAdjust="0"/>
  </p:normalViewPr>
  <p:slideViewPr>
    <p:cSldViewPr snapToGrid="0" snapToObjects="1">
      <p:cViewPr>
        <p:scale>
          <a:sx n="22" d="100"/>
          <a:sy n="22" d="100"/>
        </p:scale>
        <p:origin x="1716" y="96"/>
      </p:cViewPr>
      <p:guideLst>
        <p:guide orient="horz" pos="10368"/>
        <p:guide pos="1382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 defTabSz="22406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 defTabSz="224064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B3BCA96-AA2C-0743-9CFE-8FE2649A7D4D}" type="datetimeFigureOut">
              <a:rPr lang="en-US"/>
              <a:pPr>
                <a:defRPr/>
              </a:pPr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 defTabSz="22406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 defTabSz="2240646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0DC7FA-5E92-7F4A-8DB4-2367971C9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62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B48DE0E2-86A7-4916-B723-754328BD2D1B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91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8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EDD8789F-EB83-4221-A7F4-CD9FF40A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4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D8789F-EB83-4221-A7F4-CD9FF40A8F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7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068" y="3609701"/>
            <a:ext cx="37307520" cy="2219558"/>
          </a:xfrm>
          <a:prstGeom prst="rect">
            <a:avLst/>
          </a:prstGeom>
        </p:spPr>
        <p:txBody>
          <a:bodyPr lIns="417010" tIns="208505" rIns="417010" bIns="208505"/>
          <a:lstStyle>
            <a:lvl1pPr algn="l">
              <a:defRPr sz="12500" b="1" i="0">
                <a:solidFill>
                  <a:srgbClr val="F2EBCD"/>
                </a:solidFill>
                <a:latin typeface="Rockwell"/>
                <a:cs typeface="Rockwel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648" y="6631480"/>
            <a:ext cx="30723840" cy="2554559"/>
          </a:xfrm>
          <a:prstGeom prst="rect">
            <a:avLst/>
          </a:prstGeom>
        </p:spPr>
        <p:txBody>
          <a:bodyPr lIns="417010" tIns="208505" rIns="417010" bIns="208505"/>
          <a:lstStyle>
            <a:lvl1pPr marL="0" indent="0" algn="l">
              <a:buNone/>
              <a:defRPr sz="7000" b="0" i="0">
                <a:solidFill>
                  <a:srgbClr val="F2EBCD"/>
                </a:solidFill>
                <a:latin typeface="Rockwell"/>
                <a:cs typeface="Rockwell"/>
              </a:defRPr>
            </a:lvl1pPr>
            <a:lvl2pPr marL="2085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0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5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2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95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80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7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3669362"/>
            <a:ext cx="43891200" cy="3598797"/>
          </a:xfrm>
          <a:prstGeom prst="rect">
            <a:avLst/>
          </a:prstGeom>
          <a:solidFill>
            <a:srgbClr val="0F1B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77" tIns="43439" rIns="86877" bIns="43439" rtlCol="0" anchor="ctr"/>
          <a:lstStyle/>
          <a:p>
            <a:pPr algn="ctr"/>
            <a:endParaRPr lang="en-US" sz="8630"/>
          </a:p>
        </p:txBody>
      </p:sp>
      <p:sp>
        <p:nvSpPr>
          <p:cNvPr id="6" name="Rectangle 5"/>
          <p:cNvSpPr/>
          <p:nvPr userDrawn="1"/>
        </p:nvSpPr>
        <p:spPr>
          <a:xfrm>
            <a:off x="-79373" y="32106908"/>
            <a:ext cx="44259203" cy="811493"/>
          </a:xfrm>
          <a:prstGeom prst="rect">
            <a:avLst/>
          </a:prstGeom>
          <a:solidFill>
            <a:srgbClr val="0F1B3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6877" tIns="43439" rIns="86877" bIns="43439" rtlCol="0" anchor="ctr"/>
          <a:lstStyle/>
          <a:p>
            <a:pPr algn="ctr"/>
            <a:endParaRPr lang="en-US" sz="863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871329"/>
            <a:ext cx="12131040" cy="22806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0491" y="545344"/>
            <a:ext cx="2893897" cy="29715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84448" rtl="0" eaLnBrk="1" fontAlgn="base" hangingPunct="1">
        <a:spcBef>
          <a:spcPct val="0"/>
        </a:spcBef>
        <a:spcAft>
          <a:spcPct val="0"/>
        </a:spcAft>
        <a:defRPr sz="20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34386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868771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03157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737543" algn="ctr" defTabSz="2084448" rtl="0" eaLnBrk="1" fontAlgn="base" hangingPunct="1">
        <a:spcBef>
          <a:spcPct val="0"/>
        </a:spcBef>
        <a:spcAft>
          <a:spcPct val="0"/>
        </a:spcAft>
        <a:defRPr sz="20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562582" indent="-1562582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387605" indent="-1303157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212629" indent="-1042225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297077" indent="-1042225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9381525" indent="-1042225" algn="l" defTabSz="208444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1467783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52834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37886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22937" indent="-1042526" algn="l" defTabSz="208505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5051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0103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5154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0206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25257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0309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95360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0412" algn="l" defTabSz="208505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hirazi@maine.edu" TargetMode="External"/><Relationship Id="rId5" Type="http://schemas.openxmlformats.org/officeDocument/2006/relationships/hyperlink" Target="mailto:alainie.sawtelle@maine.edu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 bwMode="auto">
          <a:xfrm>
            <a:off x="1091380" y="3496002"/>
            <a:ext cx="47143219" cy="2034381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8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 of Weather Factors on Maine Lane Departure Crashes</a:t>
            </a:r>
            <a:br>
              <a:rPr lang="en-US" sz="8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8000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 bwMode="auto">
          <a:xfrm>
            <a:off x="1091380" y="5122765"/>
            <a:ext cx="41443174" cy="163081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5000" dirty="0">
                <a:solidFill>
                  <a:schemeClr val="bg1"/>
                </a:solidFill>
                <a:latin typeface="Arial"/>
                <a:cs typeface="Arial"/>
              </a:rPr>
              <a:t>Author: Alainie Sawtelle E.I., Department of Civil and Environmental Engineering, University of Maine   </a:t>
            </a:r>
          </a:p>
          <a:p>
            <a:r>
              <a:rPr lang="en-US" sz="5000" dirty="0">
                <a:solidFill>
                  <a:schemeClr val="bg1"/>
                </a:solidFill>
                <a:latin typeface="Arial"/>
                <a:cs typeface="Arial"/>
              </a:rPr>
              <a:t>Advisor: Ali Shirazi, Ph.D. Assistant Professor,  Department of Civil and Environmental Engineering, University of Maine</a:t>
            </a:r>
          </a:p>
        </p:txBody>
      </p:sp>
      <p:sp>
        <p:nvSpPr>
          <p:cNvPr id="2051" name="Subtitle 2"/>
          <p:cNvSpPr txBox="1">
            <a:spLocks/>
          </p:cNvSpPr>
          <p:nvPr/>
        </p:nvSpPr>
        <p:spPr bwMode="auto">
          <a:xfrm>
            <a:off x="1726521" y="27709025"/>
            <a:ext cx="8057559" cy="1388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010" tIns="208505" rIns="417010" bIns="208505"/>
          <a:lstStyle>
            <a:lvl1pPr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6000" b="1" dirty="0">
                <a:solidFill>
                  <a:srgbClr val="0F1B3B"/>
                </a:solidFill>
                <a:latin typeface="Arial"/>
                <a:cs typeface="Arial"/>
              </a:rPr>
              <a:t>Acknowledgments</a:t>
            </a:r>
            <a:endParaRPr lang="en-US" sz="2400" dirty="0">
              <a:solidFill>
                <a:srgbClr val="0F1B3B"/>
              </a:solidFill>
              <a:latin typeface="Rockwell" charset="0"/>
              <a:cs typeface="Rockwel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5700" dirty="0">
              <a:latin typeface="Rockwell Std Light" charset="0"/>
              <a:cs typeface="Rockwell Std Ligh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44394" y="30979833"/>
            <a:ext cx="8290443" cy="534002"/>
          </a:xfrm>
          <a:prstGeom prst="rect">
            <a:avLst/>
          </a:prstGeom>
          <a:noFill/>
        </p:spPr>
        <p:txBody>
          <a:bodyPr lIns="86877" tIns="43439" rIns="86877" bIns="43439">
            <a:spAutoFit/>
          </a:bodyPr>
          <a:lstStyle/>
          <a:p>
            <a:pPr algn="r" defTabSz="208505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rgbClr val="0F1B3B"/>
                </a:solidFill>
                <a:latin typeface="Arial"/>
                <a:cs typeface="Arial"/>
              </a:rPr>
              <a:t>October 2021 – </a:t>
            </a:r>
            <a:r>
              <a:rPr lang="en-US" sz="2900" dirty="0">
                <a:solidFill>
                  <a:srgbClr val="0F1B3B"/>
                </a:solidFill>
                <a:latin typeface="Arial"/>
                <a:ea typeface="+mn-ea"/>
                <a:cs typeface="Arial"/>
              </a:rPr>
              <a:t>www.tidc-utc.org</a:t>
            </a:r>
          </a:p>
        </p:txBody>
      </p:sp>
      <p:sp>
        <p:nvSpPr>
          <p:cNvPr id="2054" name="TextBox 11"/>
          <p:cNvSpPr txBox="1">
            <a:spLocks noChangeArrowheads="1"/>
          </p:cNvSpPr>
          <p:nvPr/>
        </p:nvSpPr>
        <p:spPr bwMode="auto">
          <a:xfrm>
            <a:off x="1566413" y="7323754"/>
            <a:ext cx="19100076" cy="7566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77" tIns="43439" rIns="86877" bIns="43439"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0F1B3B"/>
                </a:solidFill>
                <a:latin typeface="Arial"/>
                <a:cs typeface="Arial"/>
              </a:rPr>
              <a:t>Introduction</a:t>
            </a:r>
            <a:endParaRPr lang="en-US" sz="3800" dirty="0">
              <a:solidFill>
                <a:srgbClr val="0F1B3B"/>
              </a:solidFill>
              <a:latin typeface="Rockwell" charset="0"/>
              <a:cs typeface="Rockwell" charset="0"/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/>
                <a:cs typeface="Arial"/>
              </a:rPr>
              <a:t>Lane departure crashes account for 30% of crashes and 70% of Maine fatalities.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/>
                <a:cs typeface="Arial"/>
              </a:rPr>
              <a:t>Most lane departure crashes occur on rural roadways (over 80%), and during the winter period (from October-April).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n-US" sz="1000" dirty="0">
              <a:solidFill>
                <a:srgbClr val="0F1B3B"/>
              </a:solidFill>
              <a:latin typeface="Arial"/>
              <a:cs typeface="Arial"/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/>
                <a:cs typeface="Arial"/>
              </a:rPr>
              <a:t>This study explored the impact of various monthly weather variables, and to what extent seasonal variations between winter and non-winter periods had on monthly lane-departure crashes from 2015-2019 on four separate rural facilities.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n-US" sz="1000" dirty="0">
              <a:solidFill>
                <a:srgbClr val="0F1B3B"/>
              </a:solidFill>
              <a:latin typeface="Arial"/>
              <a:cs typeface="Arial"/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/>
                <a:cs typeface="Arial"/>
              </a:rPr>
              <a:t>This analysis provides a better understanding of how factors influence crashes leading to improved maintenance strategies, safety and awareness.</a:t>
            </a:r>
            <a:endParaRPr lang="en-US" sz="3800" dirty="0">
              <a:solidFill>
                <a:srgbClr val="0F1B3B"/>
              </a:solidFill>
              <a:latin typeface="Rockwell" charset="0"/>
              <a:cs typeface="Arial"/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endParaRPr lang="en-US" sz="3800" dirty="0">
              <a:solidFill>
                <a:srgbClr val="0F1B3B"/>
              </a:solidFill>
              <a:latin typeface="Rockwell" charset="0"/>
              <a:cs typeface="Arial"/>
            </a:endParaRPr>
          </a:p>
          <a:p>
            <a:pPr algn="just"/>
            <a:endParaRPr lang="en-US" sz="3800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sp>
        <p:nvSpPr>
          <p:cNvPr id="2056" name="Rectangle 13"/>
          <p:cNvSpPr>
            <a:spLocks noChangeArrowheads="1"/>
          </p:cNvSpPr>
          <p:nvPr/>
        </p:nvSpPr>
        <p:spPr bwMode="auto">
          <a:xfrm>
            <a:off x="3168230" y="19656614"/>
            <a:ext cx="15933121" cy="53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77" tIns="43439" rIns="86877" bIns="43439">
            <a:spAutoFit/>
          </a:bodyPr>
          <a:lstStyle/>
          <a:p>
            <a:r>
              <a:rPr lang="en-US" sz="2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Monthly Average Daily Traffic  (MADT) and Monthly Crash Counts for each Facility Type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900" dirty="0">
              <a:solidFill>
                <a:srgbClr val="0F1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9" name="Rectangle 16"/>
          <p:cNvSpPr>
            <a:spLocks noChangeArrowheads="1"/>
          </p:cNvSpPr>
          <p:nvPr/>
        </p:nvSpPr>
        <p:spPr bwMode="auto">
          <a:xfrm>
            <a:off x="15241035" y="31115870"/>
            <a:ext cx="6262681" cy="1426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77" tIns="43439" rIns="86877" bIns="43439">
            <a:spAutoFit/>
          </a:bodyPr>
          <a:lstStyle/>
          <a:p>
            <a:pPr algn="ctr"/>
            <a:r>
              <a:rPr lang="en-US" sz="2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Thiessen Polygons Determined by Weather Station Locations.</a:t>
            </a:r>
          </a:p>
          <a:p>
            <a:r>
              <a:rPr lang="en-US" sz="29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60" name="TextBox 17"/>
          <p:cNvSpPr txBox="1">
            <a:spLocks noChangeArrowheads="1"/>
          </p:cNvSpPr>
          <p:nvPr/>
        </p:nvSpPr>
        <p:spPr bwMode="auto">
          <a:xfrm>
            <a:off x="21768114" y="7507948"/>
            <a:ext cx="21503148" cy="6366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77" tIns="43439" rIns="86877" bIns="43439"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0F1B3B"/>
                </a:solidFill>
                <a:latin typeface="Arial"/>
                <a:cs typeface="Arial"/>
              </a:rPr>
              <a:t>Analysis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/>
                <a:cs typeface="Arial"/>
              </a:rPr>
              <a:t>Negative binomial model was used with Generalized Estimating Equation (GEE) approach to fit the models using a total of 60 months of panel (longitudinal) data for each individual segment. A total of 8 individual NB models were estimated. 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en-US" sz="1000" dirty="0">
              <a:solidFill>
                <a:srgbClr val="0F1B3B"/>
              </a:solidFill>
              <a:latin typeface="Arial"/>
              <a:cs typeface="Arial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/>
                <a:cs typeface="Arial"/>
              </a:rPr>
              <a:t>Marginal effects show by how much the mean number of monthly crashes would be expected to change if the variable is changed by 1% compared to the mean value. </a:t>
            </a:r>
            <a:endParaRPr lang="en-US" sz="2000" dirty="0">
              <a:solidFill>
                <a:srgbClr val="0F1B3B"/>
              </a:solidFill>
              <a:latin typeface="Arial"/>
              <a:cs typeface="Arial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3800" b="1" dirty="0">
              <a:solidFill>
                <a:srgbClr val="0F1B3B"/>
              </a:solidFill>
              <a:latin typeface="Arial"/>
              <a:cs typeface="Arial"/>
            </a:endParaRPr>
          </a:p>
          <a:p>
            <a:pPr algn="just"/>
            <a:endParaRPr lang="en-US" sz="8400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sp>
        <p:nvSpPr>
          <p:cNvPr id="2062" name="TextBox 19"/>
          <p:cNvSpPr txBox="1">
            <a:spLocks noChangeArrowheads="1"/>
          </p:cNvSpPr>
          <p:nvPr/>
        </p:nvSpPr>
        <p:spPr bwMode="auto">
          <a:xfrm>
            <a:off x="1670785" y="20373063"/>
            <a:ext cx="12952195" cy="8151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77" tIns="43439" rIns="86877" bIns="43439"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2193925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0F1B3B"/>
                </a:solidFill>
                <a:latin typeface="Arial"/>
                <a:cs typeface="Arial"/>
              </a:rPr>
              <a:t>Weather Data Collection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 data was collected using the National Oceanic and Atmospheric Administration (NOAA) online resource.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n-US" sz="1000" dirty="0">
              <a:solidFill>
                <a:srgbClr val="0F1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 stations were selected based on proximity to dense crash locations and that had complete monthly weather data for the study period.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n-US" sz="1000" dirty="0">
              <a:solidFill>
                <a:srgbClr val="0F1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total of 16 weather stations were selected to be used in the analysis. 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Thiessen Polygons were created around each station.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en-US" sz="38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Segments were matched with respective weather stations.</a:t>
            </a:r>
          </a:p>
          <a:p>
            <a:pPr algn="just"/>
            <a:endParaRPr lang="en-US" sz="3800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872AFF-5D2E-4922-BF72-F6C70B323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6521" y="28910379"/>
            <a:ext cx="6560361" cy="16817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71D1E6-65EC-4162-831E-D518505C7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1405" y="28734255"/>
            <a:ext cx="4491155" cy="22455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3C3F08-50EC-4B20-80E6-31B892A3C6A9}"/>
              </a:ext>
            </a:extLst>
          </p:cNvPr>
          <p:cNvSpPr txBox="1"/>
          <p:nvPr/>
        </p:nvSpPr>
        <p:spPr>
          <a:xfrm>
            <a:off x="1670787" y="31162280"/>
            <a:ext cx="1295219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Contacts: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alainie.sawtelle@maine.edu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shirazi@maine.edu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4" name="Picture 13" descr="Diagram&#10;&#10;Description automatically generated">
            <a:extLst>
              <a:ext uri="{FF2B5EF4-FFF2-40B4-BE49-F238E27FC236}">
                <a16:creationId xmlns:a16="http://schemas.microsoft.com/office/drawing/2014/main" id="{E5BEA9BF-7D1D-4056-9F0C-205C0DACD9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1035" y="20281839"/>
            <a:ext cx="5644626" cy="4993322"/>
          </a:xfrm>
          <a:prstGeom prst="rect">
            <a:avLst/>
          </a:prstGeom>
        </p:spPr>
      </p:pic>
      <p:pic>
        <p:nvPicPr>
          <p:cNvPr id="19" name="Picture 18" descr="Diagram, map&#10;&#10;Description automatically generated">
            <a:extLst>
              <a:ext uri="{FF2B5EF4-FFF2-40B4-BE49-F238E27FC236}">
                <a16:creationId xmlns:a16="http://schemas.microsoft.com/office/drawing/2014/main" id="{4A56C0EC-A207-46AB-9722-E49463328B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99762" y="26047250"/>
            <a:ext cx="5961698" cy="5199584"/>
          </a:xfrm>
          <a:prstGeom prst="rect">
            <a:avLst/>
          </a:prstGeom>
        </p:spPr>
      </p:pic>
      <p:sp>
        <p:nvSpPr>
          <p:cNvPr id="32" name="Rectangle 16">
            <a:extLst>
              <a:ext uri="{FF2B5EF4-FFF2-40B4-BE49-F238E27FC236}">
                <a16:creationId xmlns:a16="http://schemas.microsoft.com/office/drawing/2014/main" id="{D337BE60-A28F-4EEA-879D-E8673F11A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2980" y="25123015"/>
            <a:ext cx="6262681" cy="1426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77" tIns="43439" rIns="86877" bIns="43439">
            <a:spAutoFit/>
          </a:bodyPr>
          <a:lstStyle/>
          <a:p>
            <a:pPr algn="ctr"/>
            <a:r>
              <a:rPr lang="en-US" sz="2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Selecting Weather Stations by Crash </a:t>
            </a:r>
            <a:r>
              <a:rPr lang="en-US" sz="2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Locations.</a:t>
            </a:r>
            <a:endParaRPr lang="en-US" sz="2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9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5626A5-306B-4B69-9F78-D4D860E3CAEA}"/>
              </a:ext>
            </a:extLst>
          </p:cNvPr>
          <p:cNvSpPr txBox="1"/>
          <p:nvPr/>
        </p:nvSpPr>
        <p:spPr>
          <a:xfrm>
            <a:off x="22045322" y="22844793"/>
            <a:ext cx="20489234" cy="6252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endParaRPr lang="en-U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the number of days with more than 1 inch of snowfall increases by 1% from the mean, crash frequency is expected to increase by 0.5%, 0.05%, 0.04% and 0.03% on interstates, minor arterials, major collectors and minor collectors respectively.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the number of days with more than 1 inch of rainfall increases by 1% from the mean, crash frequency is expected to increase by 0.09%, 0.02%, 0.007% and 0.01% on interstates, minor arterials, major collectors, and minor collectors respectively.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3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800" b="1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DA9C44DB-5117-4065-9E03-FEE48270E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43640"/>
              </p:ext>
            </p:extLst>
          </p:nvPr>
        </p:nvGraphicFramePr>
        <p:xfrm>
          <a:off x="22124761" y="13078269"/>
          <a:ext cx="20489232" cy="4115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3944">
                  <a:extLst>
                    <a:ext uri="{9D8B030D-6E8A-4147-A177-3AD203B41FA5}">
                      <a16:colId xmlns:a16="http://schemas.microsoft.com/office/drawing/2014/main" val="111366054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818236993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4283884660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2154985662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1873503444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3928963647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1261345054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1241215715"/>
                    </a:ext>
                  </a:extLst>
                </a:gridCol>
                <a:gridCol w="2150661">
                  <a:extLst>
                    <a:ext uri="{9D8B030D-6E8A-4147-A177-3AD203B41FA5}">
                      <a16:colId xmlns:a16="http://schemas.microsoft.com/office/drawing/2014/main" val="3493412642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 Period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Non-Winter Period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2246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Interstate</a:t>
                      </a:r>
                      <a:endParaRPr lang="en-US" sz="27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Minor Arterial</a:t>
                      </a:r>
                      <a:endParaRPr lang="en-US" sz="27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Collector</a:t>
                      </a:r>
                      <a:endParaRPr lang="en-US" sz="27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Minor Collector</a:t>
                      </a:r>
                      <a:endParaRPr lang="en-US" sz="27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Interstate</a:t>
                      </a:r>
                      <a:endParaRPr lang="en-US" sz="27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Minor Arterial</a:t>
                      </a:r>
                      <a:endParaRPr lang="en-US" sz="27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Collector</a:t>
                      </a:r>
                      <a:endParaRPr lang="en-US" sz="27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Minor Collector</a:t>
                      </a:r>
                      <a:endParaRPr lang="en-US" sz="27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8056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MADT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2.812%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0.413%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0.403%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0.296%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1.253%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0.254%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0.181%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0.115%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131561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 Limit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0.254%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0.030%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0.013%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0.176%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0.012%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92859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Curve Present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-0.894%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0.102%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0.088%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0.053%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-0.336%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0.097%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0.066%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0.067%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5518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Temperature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-0.001%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-0.002%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3665859"/>
                  </a:ext>
                </a:extLst>
              </a:tr>
              <a:tr h="1536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Precipitation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0.064%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0.065%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0.172%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35752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Precipitation Days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0.092%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0.020%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0.053%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41251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Snowfall Days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0.495%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0.048%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0.037%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0.026%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  <a:endParaRPr lang="en-US" sz="2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9818653"/>
                  </a:ext>
                </a:extLst>
              </a:tr>
            </a:tbl>
          </a:graphicData>
        </a:graphic>
      </p:graphicFrame>
      <p:sp>
        <p:nvSpPr>
          <p:cNvPr id="41" name="Rectangle 16">
            <a:extLst>
              <a:ext uri="{FF2B5EF4-FFF2-40B4-BE49-F238E27FC236}">
                <a16:creationId xmlns:a16="http://schemas.microsoft.com/office/drawing/2014/main" id="{5C777BF5-3242-472B-8A6C-10FC6005B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87830" y="12480877"/>
            <a:ext cx="9163834" cy="102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77" tIns="43439" rIns="86877" bIns="43439">
            <a:spAutoFit/>
          </a:bodyPr>
          <a:lstStyle/>
          <a:p>
            <a:r>
              <a:rPr lang="en-US" sz="3200" b="1" dirty="0">
                <a:solidFill>
                  <a:srgbClr val="0F1B3B"/>
                </a:solidFill>
                <a:latin typeface="Arial"/>
                <a:cs typeface="Arial"/>
              </a:rPr>
              <a:t>Sample of Marginal Effects Analysis Results </a:t>
            </a:r>
          </a:p>
          <a:p>
            <a:r>
              <a:rPr lang="en-US" sz="2900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A2AA7B-0AC3-49B3-9560-3E5B67DA1E02}"/>
              </a:ext>
            </a:extLst>
          </p:cNvPr>
          <p:cNvSpPr txBox="1"/>
          <p:nvPr/>
        </p:nvSpPr>
        <p:spPr>
          <a:xfrm>
            <a:off x="21847553" y="19003497"/>
            <a:ext cx="1017573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All precipitation variables are positively correlated with crashes for all facilities and seasonal periods.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MADT, posted speed limit and curve presence effect crash frequency more during the winter period.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6954B9A-2518-4080-A9F8-43E7FBCD07B7}"/>
              </a:ext>
            </a:extLst>
          </p:cNvPr>
          <p:cNvSpPr txBox="1"/>
          <p:nvPr/>
        </p:nvSpPr>
        <p:spPr>
          <a:xfrm>
            <a:off x="32345967" y="18951351"/>
            <a:ext cx="1017573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The snowfall days (number of days in a month with &gt; 1 inch) is positively correlated with crash frequency for all facilities. 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During non-winter period as temperature increases crashes decrease for major and minor collectors.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AF553F6-B5A9-4E37-BF2E-134505F6C2F5}"/>
              </a:ext>
            </a:extLst>
          </p:cNvPr>
          <p:cNvSpPr txBox="1"/>
          <p:nvPr/>
        </p:nvSpPr>
        <p:spPr>
          <a:xfrm>
            <a:off x="22045322" y="17432229"/>
            <a:ext cx="7356028" cy="2005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1B3B"/>
                </a:solidFill>
                <a:latin typeface="Arial"/>
                <a:cs typeface="Arial"/>
              </a:rPr>
              <a:t>Key Results</a:t>
            </a:r>
          </a:p>
          <a:p>
            <a:endParaRPr lang="en-US" sz="3800" b="1" dirty="0">
              <a:solidFill>
                <a:srgbClr val="0F1B3B"/>
              </a:solidFill>
              <a:latin typeface="Arial"/>
              <a:cs typeface="Arial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5D258E5-498F-4927-8E6E-257BACA99B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19341" y="13874316"/>
            <a:ext cx="9140378" cy="580357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C83B522-74EF-4986-BA05-77FD809D81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064120" y="13861093"/>
            <a:ext cx="9727745" cy="5746850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250AB7F4-9FB4-4A22-BB91-0A6E633E14FF}"/>
              </a:ext>
            </a:extLst>
          </p:cNvPr>
          <p:cNvSpPr txBox="1"/>
          <p:nvPr/>
        </p:nvSpPr>
        <p:spPr>
          <a:xfrm>
            <a:off x="22045322" y="27709025"/>
            <a:ext cx="20489234" cy="4498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1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for Future Work</a:t>
            </a:r>
          </a:p>
          <a:p>
            <a:endParaRPr lang="en-US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Road Weather Information Systems (RWIS) would include more accurate and reliable weather data for segments and should be considered for future work.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weather variables should be investigated including visibility and wind, accurate data was unavailable for this project.</a:t>
            </a:r>
            <a:endParaRPr lang="en-US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800" b="1" dirty="0">
              <a:solidFill>
                <a:srgbClr val="0F1B3B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TemplateLandscape_IndustrialTes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82531A09F5AC4F8065D5397F5FF8F8" ma:contentTypeVersion="13" ma:contentTypeDescription="Create a new document." ma:contentTypeScope="" ma:versionID="a44b719156b9488509ac54e3db2ef097">
  <xsd:schema xmlns:xsd="http://www.w3.org/2001/XMLSchema" xmlns:xs="http://www.w3.org/2001/XMLSchema" xmlns:p="http://schemas.microsoft.com/office/2006/metadata/properties" xmlns:ns2="2d158fa6-04c4-4b0b-9211-ddc5f24494d5" xmlns:ns3="0f169feb-6904-43e8-99c0-9fedfdfa937f" targetNamespace="http://schemas.microsoft.com/office/2006/metadata/properties" ma:root="true" ma:fieldsID="0ac257700bf034aa504499de4fc88220" ns2:_="" ns3:_="">
    <xsd:import namespace="2d158fa6-04c4-4b0b-9211-ddc5f24494d5"/>
    <xsd:import namespace="0f169feb-6904-43e8-99c0-9fedfdfa93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158fa6-04c4-4b0b-9211-ddc5f24494d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69feb-6904-43e8-99c0-9fedfdfa93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0E7288-1A87-4FC6-81AB-F5A4503755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63B258-11CA-4C4C-A2F5-3152A9FE9EF1}">
  <ds:schemaRefs>
    <ds:schemaRef ds:uri="http://purl.org/dc/dcmitype/"/>
    <ds:schemaRef ds:uri="2d158fa6-04c4-4b0b-9211-ddc5f24494d5"/>
    <ds:schemaRef ds:uri="0f169feb-6904-43e8-99c0-9fedfdfa937f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5FB92BE-82E0-4D69-87B7-D153C8D88A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158fa6-04c4-4b0b-9211-ddc5f24494d5"/>
    <ds:schemaRef ds:uri="0f169feb-6904-43e8-99c0-9fedfdfa93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PosterTemplateLandscape_IndustrialTesting.pot</Template>
  <TotalTime>2953</TotalTime>
  <Words>712</Words>
  <Application>Microsoft Office PowerPoint</Application>
  <PresentationFormat>Custom</PresentationFormat>
  <Paragraphs>120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Rockwell</vt:lpstr>
      <vt:lpstr>Rockwell Std Light</vt:lpstr>
      <vt:lpstr>Wingdings</vt:lpstr>
      <vt:lpstr>PosterTemplateLandscape_IndustrialTesting</vt:lpstr>
      <vt:lpstr>Impact of Weather Factors on Maine Lane Departure Crashes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 Palmer</dc:creator>
  <cp:lastModifiedBy>Alainie Anne Sawtelle</cp:lastModifiedBy>
  <cp:revision>37</cp:revision>
  <dcterms:created xsi:type="dcterms:W3CDTF">2013-01-04T18:36:07Z</dcterms:created>
  <dcterms:modified xsi:type="dcterms:W3CDTF">2021-10-27T17:24:47Z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0x0101004B82531A09F5AC4F8065D5397F5FF8F8</vt:lpwstr>
  </property>
  <property fmtid="{D5CDD505-2E9C-101B-9397-08002B2CF9AE}" pid="3" name="Order">
    <vt:r8>900</vt:r8>
  </property>
</Properties>
</file>