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8"/>
    <p:restoredTop sz="94249" autoAdjust="0"/>
  </p:normalViewPr>
  <p:slideViewPr>
    <p:cSldViewPr snapToGrid="0" snapToObjects="1">
      <p:cViewPr>
        <p:scale>
          <a:sx n="40" d="100"/>
          <a:sy n="40" d="100"/>
        </p:scale>
        <p:origin x="36" y="-114"/>
      </p:cViewPr>
      <p:guideLst>
        <p:guide orient="horz" pos="10368"/>
        <p:guide pos="1382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1726519" y="3768247"/>
            <a:ext cx="40875877"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7200" i="1" dirty="0">
                <a:solidFill>
                  <a:schemeClr val="bg1"/>
                </a:solidFill>
                <a:latin typeface="Arial"/>
                <a:cs typeface="Arial"/>
              </a:rPr>
              <a:t>Crack Detection of Reinforced Concrete (RC) Beam Specimen using SAR and GPR</a:t>
            </a:r>
          </a:p>
        </p:txBody>
      </p:sp>
      <p:sp>
        <p:nvSpPr>
          <p:cNvPr id="2050" name="Subtitle 2"/>
          <p:cNvSpPr>
            <a:spLocks noGrp="1"/>
          </p:cNvSpPr>
          <p:nvPr>
            <p:ph type="subTitle" idx="1"/>
          </p:nvPr>
        </p:nvSpPr>
        <p:spPr bwMode="auto">
          <a:xfrm>
            <a:off x="1726520" y="4958720"/>
            <a:ext cx="42164679" cy="24811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4800" b="1" dirty="0">
                <a:solidFill>
                  <a:schemeClr val="bg1"/>
                </a:solidFill>
                <a:latin typeface="Arial"/>
                <a:cs typeface="Arial"/>
              </a:rPr>
              <a:t>Author: </a:t>
            </a:r>
            <a:r>
              <a:rPr lang="en-US" sz="4800" b="1" dirty="0" err="1">
                <a:solidFill>
                  <a:schemeClr val="bg1"/>
                </a:solidFill>
                <a:latin typeface="Arial"/>
                <a:cs typeface="Arial"/>
              </a:rPr>
              <a:t>Aiyad</a:t>
            </a:r>
            <a:r>
              <a:rPr lang="en-US" sz="4800" b="1" dirty="0">
                <a:solidFill>
                  <a:schemeClr val="bg1"/>
                </a:solidFill>
                <a:latin typeface="Arial"/>
                <a:cs typeface="Arial"/>
              </a:rPr>
              <a:t> </a:t>
            </a:r>
            <a:r>
              <a:rPr lang="en-US" sz="4800" b="1" dirty="0" err="1">
                <a:solidFill>
                  <a:schemeClr val="bg1"/>
                </a:solidFill>
                <a:latin typeface="Arial"/>
                <a:cs typeface="Arial"/>
              </a:rPr>
              <a:t>Alshimaysawee</a:t>
            </a:r>
            <a:r>
              <a:rPr lang="en-US" sz="4800" b="1" dirty="0">
                <a:solidFill>
                  <a:schemeClr val="bg1"/>
                </a:solidFill>
                <a:latin typeface="Arial"/>
                <a:cs typeface="Arial"/>
              </a:rPr>
              <a:t> / Advisor: Professor Tzuyang Yu</a:t>
            </a:r>
          </a:p>
          <a:p>
            <a:r>
              <a:rPr lang="en-US" sz="5400" b="1" dirty="0">
                <a:solidFill>
                  <a:schemeClr val="bg1"/>
                </a:solidFill>
                <a:latin typeface="Arial"/>
                <a:cs typeface="Arial"/>
              </a:rPr>
              <a:t>Department of Civil and Environmental Engineering, University of Massachusetts Lowell</a:t>
            </a:r>
            <a:endParaRPr lang="en-US" sz="6600" b="1" dirty="0">
              <a:solidFill>
                <a:schemeClr val="bg1"/>
              </a:solidFill>
              <a:latin typeface="Arial"/>
              <a:cs typeface="Arial"/>
            </a:endParaRPr>
          </a:p>
        </p:txBody>
      </p:sp>
      <p:sp>
        <p:nvSpPr>
          <p:cNvPr id="10" name="TextBox 9"/>
          <p:cNvSpPr txBox="1"/>
          <p:nvPr/>
        </p:nvSpPr>
        <p:spPr>
          <a:xfrm>
            <a:off x="34144394" y="30979833"/>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rgbClr val="0F1B3B"/>
                </a:solidFill>
                <a:latin typeface="Arial"/>
                <a:cs typeface="Arial"/>
              </a:rPr>
              <a:t>October 2021 – </a:t>
            </a:r>
            <a:r>
              <a:rPr lang="en-US" sz="2900" dirty="0">
                <a:solidFill>
                  <a:srgbClr val="0F1B3B"/>
                </a:solidFill>
                <a:latin typeface="Arial"/>
                <a:ea typeface="+mn-ea"/>
                <a:cs typeface="Arial"/>
              </a:rPr>
              <a:t>www.tidc-utc.org</a:t>
            </a:r>
          </a:p>
        </p:txBody>
      </p:sp>
      <p:sp>
        <p:nvSpPr>
          <p:cNvPr id="2054" name="TextBox 11"/>
          <p:cNvSpPr txBox="1">
            <a:spLocks noChangeArrowheads="1"/>
          </p:cNvSpPr>
          <p:nvPr/>
        </p:nvSpPr>
        <p:spPr bwMode="auto">
          <a:xfrm>
            <a:off x="1670786" y="7548852"/>
            <a:ext cx="12340080" cy="5119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Introduction</a:t>
            </a:r>
          </a:p>
          <a:p>
            <a:pPr algn="just"/>
            <a:r>
              <a:rPr lang="en-US" sz="2900" dirty="0">
                <a:solidFill>
                  <a:srgbClr val="0F1B3B"/>
                </a:solidFill>
                <a:latin typeface="Arial"/>
                <a:cs typeface="Arial"/>
              </a:rPr>
              <a:t>Reinforced concrete cracking is a commonly problem specially in concrete bridges. This problem is most important because the integrity of concrete cover indicates not only mechanical strength of the cross section but also the level of protection for steel corrosion. Concrete cracking and steel corrosion can occur to any component in concrete bridges. On this poster, detection the surface crack in reinforced concrete (RC) beam specimen using remote synthetic aperture radar (SAR) and contact ground penetrating radar (GPR) is presented</a:t>
            </a:r>
            <a:r>
              <a:rPr lang="en-US" sz="3800" dirty="0">
                <a:solidFill>
                  <a:srgbClr val="0F1B3B"/>
                </a:solidFill>
                <a:latin typeface="Arial"/>
                <a:cs typeface="Arial"/>
              </a:rPr>
              <a:t>.</a:t>
            </a:r>
          </a:p>
        </p:txBody>
      </p:sp>
      <p:sp>
        <p:nvSpPr>
          <p:cNvPr id="2056" name="Rectangle 13"/>
          <p:cNvSpPr>
            <a:spLocks noChangeArrowheads="1"/>
          </p:cNvSpPr>
          <p:nvPr/>
        </p:nvSpPr>
        <p:spPr bwMode="auto">
          <a:xfrm>
            <a:off x="1591576" y="20555577"/>
            <a:ext cx="4360046"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b="1" dirty="0">
                <a:solidFill>
                  <a:srgbClr val="0F1B3B"/>
                </a:solidFill>
                <a:latin typeface="Arial"/>
                <a:cs typeface="Arial"/>
              </a:rPr>
              <a:t>Fig.1 </a:t>
            </a:r>
            <a:r>
              <a:rPr lang="en-US" sz="2900" dirty="0">
                <a:solidFill>
                  <a:srgbClr val="0F1B3B"/>
                </a:solidFill>
                <a:latin typeface="Arial"/>
                <a:cs typeface="Arial"/>
              </a:rPr>
              <a:t>4- point bending</a:t>
            </a:r>
          </a:p>
        </p:txBody>
      </p:sp>
      <p:sp>
        <p:nvSpPr>
          <p:cNvPr id="2060" name="TextBox 17"/>
          <p:cNvSpPr txBox="1">
            <a:spLocks noChangeArrowheads="1"/>
          </p:cNvSpPr>
          <p:nvPr/>
        </p:nvSpPr>
        <p:spPr bwMode="auto">
          <a:xfrm>
            <a:off x="30265471" y="14585639"/>
            <a:ext cx="12166515" cy="601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Summary</a:t>
            </a:r>
          </a:p>
          <a:p>
            <a:r>
              <a:rPr lang="en-US" sz="2900" dirty="0">
                <a:solidFill>
                  <a:srgbClr val="0F1B3B"/>
                </a:solidFill>
                <a:latin typeface="Arial"/>
                <a:cs typeface="Arial"/>
              </a:rPr>
              <a:t>Noncontact SAR and contact GPR can be used for: </a:t>
            </a:r>
          </a:p>
          <a:p>
            <a:pPr marL="688975" lvl="1" indent="-608013">
              <a:buFont typeface="Arial" panose="020B0604020202020204" pitchFamily="34" charset="0"/>
              <a:buChar char="•"/>
            </a:pPr>
            <a:r>
              <a:rPr lang="en-US" sz="2900" dirty="0">
                <a:solidFill>
                  <a:srgbClr val="0F1B3B"/>
                </a:solidFill>
                <a:latin typeface="Arial"/>
                <a:cs typeface="Arial"/>
              </a:rPr>
              <a:t>Detect a surface crack in reinforced concrete structures.</a:t>
            </a:r>
          </a:p>
          <a:p>
            <a:pPr marL="688975" lvl="1" indent="-608013">
              <a:buFont typeface="Arial" panose="020B0604020202020204" pitchFamily="34" charset="0"/>
              <a:buChar char="•"/>
            </a:pPr>
            <a:r>
              <a:rPr lang="en-US" sz="2900" dirty="0">
                <a:solidFill>
                  <a:srgbClr val="0F1B3B"/>
                </a:solidFill>
                <a:latin typeface="Arial"/>
                <a:cs typeface="Arial"/>
              </a:rPr>
              <a:t>Location a surface of crack in reinforced concrete structures.</a:t>
            </a:r>
          </a:p>
          <a:p>
            <a:pPr marL="23813" lvl="1" indent="0" algn="just"/>
            <a:r>
              <a:rPr lang="en-US" sz="2900" dirty="0">
                <a:solidFill>
                  <a:srgbClr val="0F1B3B"/>
                </a:solidFill>
                <a:latin typeface="Arial"/>
                <a:cs typeface="Arial"/>
              </a:rPr>
              <a:t>Since SAR and GPR use different imaging algorithms, their images appear differently when inspecting same concrete structures. Fundamentally, the scattering signal due to the presence of a subsurface crack in concrete structures is the information civil engineers can use to estimate the characteristics of a subsurface crack for condition assessment. </a:t>
            </a:r>
            <a:endParaRPr lang="en-US" sz="3800" dirty="0">
              <a:solidFill>
                <a:srgbClr val="0F1B3B"/>
              </a:solidFill>
              <a:latin typeface="Arial"/>
              <a:cs typeface="Arial"/>
            </a:endParaRPr>
          </a:p>
          <a:p>
            <a:endParaRPr lang="en-US" sz="3800" dirty="0">
              <a:solidFill>
                <a:srgbClr val="0F1B3B"/>
              </a:solidFill>
              <a:latin typeface="Rockwell" charset="0"/>
              <a:cs typeface="Rockwell" charset="0"/>
            </a:endParaRPr>
          </a:p>
        </p:txBody>
      </p:sp>
      <p:sp>
        <p:nvSpPr>
          <p:cNvPr id="2062" name="TextBox 19"/>
          <p:cNvSpPr txBox="1">
            <a:spLocks noChangeArrowheads="1"/>
          </p:cNvSpPr>
          <p:nvPr/>
        </p:nvSpPr>
        <p:spPr bwMode="auto">
          <a:xfrm>
            <a:off x="15059347" y="19853598"/>
            <a:ext cx="13416766" cy="765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Crack detection</a:t>
            </a:r>
          </a:p>
          <a:p>
            <a:pPr algn="just"/>
            <a:r>
              <a:rPr lang="en-US" sz="2900" dirty="0">
                <a:solidFill>
                  <a:srgbClr val="0F1B3B"/>
                </a:solidFill>
                <a:latin typeface="Arial"/>
                <a:cs typeface="Arial"/>
              </a:rPr>
              <a:t>A major electromagnetic reflection (specular returns) from the surface and subsurface of the RC beam is imaged by SAR algorithm into spatial distribution of SAR amplitudes  shown in </a:t>
            </a:r>
            <a:r>
              <a:rPr lang="en-US" sz="2900" b="1" dirty="0">
                <a:solidFill>
                  <a:srgbClr val="0F1B3B"/>
                </a:solidFill>
                <a:latin typeface="Arial"/>
                <a:cs typeface="Arial"/>
              </a:rPr>
              <a:t>Fig.5</a:t>
            </a:r>
            <a:r>
              <a:rPr lang="en-US" sz="2900" dirty="0">
                <a:solidFill>
                  <a:srgbClr val="0F1B3B"/>
                </a:solidFill>
                <a:latin typeface="Arial"/>
                <a:cs typeface="Arial"/>
              </a:rPr>
              <a:t>. The presence of a subsurface crack in RC will lead to a reduced SAR scattering response centering in vicinity of 40cm (0.4m) for all ranges. The SAR amplitude of cracked RC beam (red dashed curves) in average is greater than the one of intact RC beam (blue solid curves), it becomes smaller than the one of intact RC beam in the vicinity of the crack location as shown in </a:t>
            </a:r>
            <a:r>
              <a:rPr lang="en-US" sz="2900" b="1" dirty="0">
                <a:solidFill>
                  <a:srgbClr val="0F1B3B"/>
                </a:solidFill>
                <a:latin typeface="Arial"/>
                <a:cs typeface="Arial"/>
              </a:rPr>
              <a:t>Fig.6</a:t>
            </a:r>
            <a:r>
              <a:rPr lang="en-US" sz="2900" dirty="0">
                <a:solidFill>
                  <a:srgbClr val="0F1B3B"/>
                </a:solidFill>
                <a:latin typeface="Arial"/>
                <a:cs typeface="Arial"/>
              </a:rPr>
              <a:t>. This difference can be categorized into the two aspects: cross-range location and amplitude change. When GPR B-scan images the RC beam as shown in </a:t>
            </a:r>
            <a:r>
              <a:rPr lang="en-US" sz="2900" b="1" dirty="0">
                <a:solidFill>
                  <a:srgbClr val="0F1B3B"/>
                </a:solidFill>
                <a:latin typeface="Arial"/>
                <a:cs typeface="Arial"/>
              </a:rPr>
              <a:t>Fig.7</a:t>
            </a:r>
            <a:r>
              <a:rPr lang="en-US" sz="2900" dirty="0">
                <a:solidFill>
                  <a:srgbClr val="0F1B3B"/>
                </a:solidFill>
                <a:latin typeface="Arial"/>
                <a:cs typeface="Arial"/>
              </a:rPr>
              <a:t>, it is too strong to prevent the crack location. After background removal processing, the GPR B-scan image as shown in </a:t>
            </a:r>
            <a:r>
              <a:rPr lang="en-US" sz="2900" b="1" dirty="0">
                <a:solidFill>
                  <a:srgbClr val="0F1B3B"/>
                </a:solidFill>
                <a:latin typeface="Arial"/>
                <a:cs typeface="Arial"/>
              </a:rPr>
              <a:t>Fig.8.</a:t>
            </a:r>
            <a:r>
              <a:rPr lang="en-US" sz="2900" dirty="0">
                <a:solidFill>
                  <a:srgbClr val="0F1B3B"/>
                </a:solidFill>
                <a:latin typeface="Arial"/>
                <a:cs typeface="Arial"/>
              </a:rPr>
              <a:t> This background removal processing was achieved by using a clean background signal as shown in </a:t>
            </a:r>
            <a:r>
              <a:rPr lang="en-US" sz="2900" b="1" dirty="0">
                <a:solidFill>
                  <a:srgbClr val="0F1B3B"/>
                </a:solidFill>
                <a:latin typeface="Arial"/>
                <a:cs typeface="Arial"/>
              </a:rPr>
              <a:t>Fig.9</a:t>
            </a:r>
            <a:r>
              <a:rPr lang="en-US" sz="2900" dirty="0">
                <a:solidFill>
                  <a:srgbClr val="0F1B3B"/>
                </a:solidFill>
                <a:latin typeface="Arial"/>
                <a:cs typeface="Arial"/>
              </a:rPr>
              <a:t>, The scattering signal representing the presence of a crack at the midspan is shown in </a:t>
            </a:r>
            <a:r>
              <a:rPr lang="en-US" sz="2900" b="1" dirty="0">
                <a:solidFill>
                  <a:srgbClr val="0F1B3B"/>
                </a:solidFill>
                <a:latin typeface="Arial"/>
                <a:cs typeface="Arial"/>
              </a:rPr>
              <a:t>Fig.10</a:t>
            </a:r>
          </a:p>
        </p:txBody>
      </p:sp>
      <p:sp>
        <p:nvSpPr>
          <p:cNvPr id="17" name="TextBox 11">
            <a:extLst>
              <a:ext uri="{FF2B5EF4-FFF2-40B4-BE49-F238E27FC236}">
                <a16:creationId xmlns:a16="http://schemas.microsoft.com/office/drawing/2014/main" id="{102D2F36-66BF-46B3-A357-470D6FE40DC5}"/>
              </a:ext>
            </a:extLst>
          </p:cNvPr>
          <p:cNvSpPr txBox="1">
            <a:spLocks noChangeArrowheads="1"/>
          </p:cNvSpPr>
          <p:nvPr/>
        </p:nvSpPr>
        <p:spPr bwMode="auto">
          <a:xfrm>
            <a:off x="1670786" y="12817873"/>
            <a:ext cx="12187183" cy="376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Experimentation</a:t>
            </a:r>
          </a:p>
          <a:p>
            <a:r>
              <a:rPr lang="en-US" sz="6600" b="1" dirty="0">
                <a:solidFill>
                  <a:srgbClr val="0F1B3B"/>
                </a:solidFill>
                <a:latin typeface="Arial"/>
                <a:cs typeface="Arial"/>
              </a:rPr>
              <a:t>1. Specimen preparation</a:t>
            </a:r>
          </a:p>
          <a:p>
            <a:pPr algn="just"/>
            <a:r>
              <a:rPr lang="en-US" sz="2900" dirty="0">
                <a:solidFill>
                  <a:srgbClr val="0F1B3B"/>
                </a:solidFill>
                <a:latin typeface="Arial"/>
                <a:cs typeface="Arial"/>
              </a:rPr>
              <a:t>Reinforced concrete beam specimen of dimensions 36 x6x6 in3 was cast and four-point bending test as shown in </a:t>
            </a:r>
            <a:r>
              <a:rPr lang="en-US" sz="2900" b="1" dirty="0">
                <a:solidFill>
                  <a:srgbClr val="0F1B3B"/>
                </a:solidFill>
                <a:latin typeface="Arial"/>
                <a:cs typeface="Arial"/>
              </a:rPr>
              <a:t>Fig.1 </a:t>
            </a:r>
            <a:r>
              <a:rPr lang="en-US" sz="2900" dirty="0">
                <a:solidFill>
                  <a:srgbClr val="0F1B3B"/>
                </a:solidFill>
                <a:latin typeface="Arial"/>
                <a:cs typeface="Arial"/>
              </a:rPr>
              <a:t>was carried out to flexural cracks as shown in </a:t>
            </a:r>
            <a:r>
              <a:rPr lang="en-US" sz="2900" b="1" dirty="0">
                <a:solidFill>
                  <a:srgbClr val="0F1B3B"/>
                </a:solidFill>
                <a:latin typeface="Arial"/>
                <a:cs typeface="Arial"/>
              </a:rPr>
              <a:t>Fig. 2</a:t>
            </a:r>
          </a:p>
        </p:txBody>
      </p:sp>
      <p:sp>
        <p:nvSpPr>
          <p:cNvPr id="18" name="TextBox 11">
            <a:extLst>
              <a:ext uri="{FF2B5EF4-FFF2-40B4-BE49-F238E27FC236}">
                <a16:creationId xmlns:a16="http://schemas.microsoft.com/office/drawing/2014/main" id="{F2A9A688-5E2D-4E49-8445-49D3092907AE}"/>
              </a:ext>
            </a:extLst>
          </p:cNvPr>
          <p:cNvSpPr txBox="1">
            <a:spLocks noChangeArrowheads="1"/>
          </p:cNvSpPr>
          <p:nvPr/>
        </p:nvSpPr>
        <p:spPr bwMode="auto">
          <a:xfrm>
            <a:off x="1670371" y="21172100"/>
            <a:ext cx="12187183" cy="3781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6600" b="1" dirty="0">
                <a:solidFill>
                  <a:srgbClr val="0F1B3B"/>
                </a:solidFill>
                <a:latin typeface="Arial"/>
                <a:cs typeface="Arial"/>
              </a:rPr>
              <a:t>2. Data Collection</a:t>
            </a:r>
          </a:p>
          <a:p>
            <a:pPr algn="just"/>
            <a:r>
              <a:rPr lang="en-US" sz="2900" dirty="0">
                <a:solidFill>
                  <a:srgbClr val="0F1B3B"/>
                </a:solidFill>
                <a:latin typeface="Arial"/>
                <a:cs typeface="Arial"/>
              </a:rPr>
              <a:t>Reinforced concrete beam was scanned using SAR imaging sensor inside an anechoic chamber at UMass Lowell, before and after cracking. Experimental setup and the SAR images collected at the different ranges (15cm, 30cm, and 45cm) as shown in </a:t>
            </a:r>
            <a:r>
              <a:rPr lang="en-US" sz="2900" b="1" dirty="0">
                <a:solidFill>
                  <a:srgbClr val="0F1B3B"/>
                </a:solidFill>
                <a:latin typeface="Arial"/>
                <a:cs typeface="Arial"/>
              </a:rPr>
              <a:t>Fig.3</a:t>
            </a:r>
            <a:r>
              <a:rPr lang="en-US" sz="2900" dirty="0">
                <a:solidFill>
                  <a:srgbClr val="0F1B3B"/>
                </a:solidFill>
                <a:latin typeface="Arial"/>
                <a:cs typeface="Arial"/>
              </a:rPr>
              <a:t>.</a:t>
            </a:r>
            <a:r>
              <a:rPr lang="en-US" sz="2900" b="1" dirty="0">
                <a:solidFill>
                  <a:srgbClr val="0F1B3B"/>
                </a:solidFill>
                <a:latin typeface="Arial"/>
                <a:cs typeface="Arial"/>
              </a:rPr>
              <a:t> </a:t>
            </a:r>
            <a:r>
              <a:rPr lang="en-US" sz="2900" dirty="0">
                <a:solidFill>
                  <a:srgbClr val="0F1B3B"/>
                </a:solidFill>
                <a:latin typeface="Arial"/>
                <a:cs typeface="Arial"/>
              </a:rPr>
              <a:t>Also, GPR sensor was used to collect range-cross range domain of reinforced concrete beam as shown in </a:t>
            </a:r>
            <a:r>
              <a:rPr lang="en-US" sz="2900" b="1" dirty="0">
                <a:solidFill>
                  <a:srgbClr val="0F1B3B"/>
                </a:solidFill>
                <a:latin typeface="Arial"/>
                <a:cs typeface="Arial"/>
              </a:rPr>
              <a:t>Fig.4</a:t>
            </a:r>
          </a:p>
        </p:txBody>
      </p:sp>
      <p:sp>
        <p:nvSpPr>
          <p:cNvPr id="19" name="Subtitle 2">
            <a:extLst>
              <a:ext uri="{FF2B5EF4-FFF2-40B4-BE49-F238E27FC236}">
                <a16:creationId xmlns:a16="http://schemas.microsoft.com/office/drawing/2014/main" id="{B3C2408D-82A9-4AB3-AA91-07EF5374DDDB}"/>
              </a:ext>
            </a:extLst>
          </p:cNvPr>
          <p:cNvSpPr txBox="1">
            <a:spLocks/>
          </p:cNvSpPr>
          <p:nvPr/>
        </p:nvSpPr>
        <p:spPr bwMode="auto">
          <a:xfrm>
            <a:off x="1805839" y="30448207"/>
            <a:ext cx="11416591" cy="98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17010" tIns="208505" rIns="417010" bIns="208505"/>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l">
              <a:spcBef>
                <a:spcPct val="20000"/>
              </a:spcBef>
              <a:buFont typeface="Arial" charset="0"/>
              <a:buNone/>
            </a:pPr>
            <a:r>
              <a:rPr lang="en-US" sz="3200" dirty="0">
                <a:latin typeface="Rockwell Std Light" charset="0"/>
                <a:cs typeface="Rockwell Std Light" charset="0"/>
              </a:rPr>
              <a:t>Contact: Prof. Tzuyang Yu at UML (tzuyang_yu@uml.edu)</a:t>
            </a:r>
          </a:p>
        </p:txBody>
      </p:sp>
      <p:pic>
        <p:nvPicPr>
          <p:cNvPr id="7" name="Picture 6" descr="A picture containing indoor, wall, miller, several&#10;&#10;Description automatically generated">
            <a:extLst>
              <a:ext uri="{FF2B5EF4-FFF2-40B4-BE49-F238E27FC236}">
                <a16:creationId xmlns:a16="http://schemas.microsoft.com/office/drawing/2014/main" id="{1B471CAA-9DCA-427D-849A-4EA3F98709DB}"/>
              </a:ext>
            </a:extLst>
          </p:cNvPr>
          <p:cNvPicPr>
            <a:picLocks noChangeAspect="1"/>
          </p:cNvPicPr>
          <p:nvPr/>
        </p:nvPicPr>
        <p:blipFill>
          <a:blip r:embed="rId2"/>
          <a:stretch>
            <a:fillRect/>
          </a:stretch>
        </p:blipFill>
        <p:spPr>
          <a:xfrm>
            <a:off x="1726520" y="16715729"/>
            <a:ext cx="5050909" cy="3782254"/>
          </a:xfrm>
          <a:prstGeom prst="rect">
            <a:avLst/>
          </a:prstGeom>
        </p:spPr>
      </p:pic>
      <p:pic>
        <p:nvPicPr>
          <p:cNvPr id="9" name="Picture 8" descr="A picture containing helmet&#10;&#10;Description automatically generated">
            <a:extLst>
              <a:ext uri="{FF2B5EF4-FFF2-40B4-BE49-F238E27FC236}">
                <a16:creationId xmlns:a16="http://schemas.microsoft.com/office/drawing/2014/main" id="{FAAD1AF4-5447-4F89-B041-CA0491E98A9C}"/>
              </a:ext>
            </a:extLst>
          </p:cNvPr>
          <p:cNvPicPr>
            <a:picLocks noChangeAspect="1"/>
          </p:cNvPicPr>
          <p:nvPr/>
        </p:nvPicPr>
        <p:blipFill>
          <a:blip r:embed="rId3"/>
          <a:stretch>
            <a:fillRect/>
          </a:stretch>
        </p:blipFill>
        <p:spPr>
          <a:xfrm>
            <a:off x="7134054" y="16676786"/>
            <a:ext cx="5340444" cy="3782254"/>
          </a:xfrm>
          <a:prstGeom prst="rect">
            <a:avLst/>
          </a:prstGeom>
        </p:spPr>
      </p:pic>
      <p:pic>
        <p:nvPicPr>
          <p:cNvPr id="12" name="Picture 11" descr="Icon&#10;&#10;Description automatically generated">
            <a:extLst>
              <a:ext uri="{FF2B5EF4-FFF2-40B4-BE49-F238E27FC236}">
                <a16:creationId xmlns:a16="http://schemas.microsoft.com/office/drawing/2014/main" id="{9EC66F3A-C203-4B97-951B-28356B167C4E}"/>
              </a:ext>
            </a:extLst>
          </p:cNvPr>
          <p:cNvPicPr>
            <a:picLocks noChangeAspect="1"/>
          </p:cNvPicPr>
          <p:nvPr/>
        </p:nvPicPr>
        <p:blipFill>
          <a:blip r:embed="rId4"/>
          <a:stretch>
            <a:fillRect/>
          </a:stretch>
        </p:blipFill>
        <p:spPr>
          <a:xfrm>
            <a:off x="40716046" y="501163"/>
            <a:ext cx="2066013" cy="2938060"/>
          </a:xfrm>
          <a:prstGeom prst="rect">
            <a:avLst/>
          </a:prstGeom>
        </p:spPr>
      </p:pic>
      <p:pic>
        <p:nvPicPr>
          <p:cNvPr id="20" name="Picture 19">
            <a:extLst>
              <a:ext uri="{FF2B5EF4-FFF2-40B4-BE49-F238E27FC236}">
                <a16:creationId xmlns:a16="http://schemas.microsoft.com/office/drawing/2014/main" id="{57AB724A-E318-422F-BA49-028843409928}"/>
              </a:ext>
            </a:extLst>
          </p:cNvPr>
          <p:cNvPicPr>
            <a:picLocks noChangeAspect="1"/>
          </p:cNvPicPr>
          <p:nvPr/>
        </p:nvPicPr>
        <p:blipFill>
          <a:blip r:embed="rId5"/>
          <a:stretch>
            <a:fillRect/>
          </a:stretch>
        </p:blipFill>
        <p:spPr>
          <a:xfrm>
            <a:off x="1726520" y="24911726"/>
            <a:ext cx="5407534" cy="4183714"/>
          </a:xfrm>
          <a:prstGeom prst="rect">
            <a:avLst/>
          </a:prstGeom>
        </p:spPr>
      </p:pic>
      <p:sp>
        <p:nvSpPr>
          <p:cNvPr id="37" name="Rectangle 13">
            <a:extLst>
              <a:ext uri="{FF2B5EF4-FFF2-40B4-BE49-F238E27FC236}">
                <a16:creationId xmlns:a16="http://schemas.microsoft.com/office/drawing/2014/main" id="{EF64DB68-ADFE-4BE1-AABC-2C27CA221431}"/>
              </a:ext>
            </a:extLst>
          </p:cNvPr>
          <p:cNvSpPr>
            <a:spLocks noChangeArrowheads="1"/>
          </p:cNvSpPr>
          <p:nvPr/>
        </p:nvSpPr>
        <p:spPr bwMode="auto">
          <a:xfrm>
            <a:off x="1670372" y="29070636"/>
            <a:ext cx="5309006"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Fig.3 </a:t>
            </a:r>
            <a:r>
              <a:rPr lang="en-US" sz="2900" dirty="0">
                <a:solidFill>
                  <a:srgbClr val="0F1B3B"/>
                </a:solidFill>
                <a:latin typeface="Arial"/>
                <a:cs typeface="Arial"/>
              </a:rPr>
              <a:t>Laboratory SAR imaging facility </a:t>
            </a:r>
          </a:p>
        </p:txBody>
      </p:sp>
      <p:pic>
        <p:nvPicPr>
          <p:cNvPr id="28" name="Picture 27" descr="A picture containing chart&#10;&#10;Description automatically generated">
            <a:extLst>
              <a:ext uri="{FF2B5EF4-FFF2-40B4-BE49-F238E27FC236}">
                <a16:creationId xmlns:a16="http://schemas.microsoft.com/office/drawing/2014/main" id="{F9554DF0-0802-409F-BDE5-EAEEA1148B4C}"/>
              </a:ext>
            </a:extLst>
          </p:cNvPr>
          <p:cNvPicPr>
            <a:picLocks noChangeAspect="1"/>
          </p:cNvPicPr>
          <p:nvPr/>
        </p:nvPicPr>
        <p:blipFill>
          <a:blip r:embed="rId6"/>
          <a:stretch>
            <a:fillRect/>
          </a:stretch>
        </p:blipFill>
        <p:spPr>
          <a:xfrm>
            <a:off x="15059347" y="7632778"/>
            <a:ext cx="6135139" cy="10737492"/>
          </a:xfrm>
          <a:prstGeom prst="rect">
            <a:avLst/>
          </a:prstGeom>
        </p:spPr>
      </p:pic>
      <p:pic>
        <p:nvPicPr>
          <p:cNvPr id="30" name="Picture 29" descr="A picture containing ground&#10;&#10;Description automatically generated">
            <a:extLst>
              <a:ext uri="{FF2B5EF4-FFF2-40B4-BE49-F238E27FC236}">
                <a16:creationId xmlns:a16="http://schemas.microsoft.com/office/drawing/2014/main" id="{ECE4BE37-076A-42E3-AC0F-2A35F7A97BE8}"/>
              </a:ext>
            </a:extLst>
          </p:cNvPr>
          <p:cNvPicPr>
            <a:picLocks noChangeAspect="1"/>
          </p:cNvPicPr>
          <p:nvPr/>
        </p:nvPicPr>
        <p:blipFill>
          <a:blip r:embed="rId7"/>
          <a:stretch>
            <a:fillRect/>
          </a:stretch>
        </p:blipFill>
        <p:spPr>
          <a:xfrm>
            <a:off x="7739063" y="25023202"/>
            <a:ext cx="2987295" cy="4198003"/>
          </a:xfrm>
          <a:prstGeom prst="rect">
            <a:avLst/>
          </a:prstGeom>
        </p:spPr>
      </p:pic>
      <p:pic>
        <p:nvPicPr>
          <p:cNvPr id="32" name="Picture 31" descr="A picture containing building, ground, stone, cement&#10;&#10;Description automatically generated">
            <a:extLst>
              <a:ext uri="{FF2B5EF4-FFF2-40B4-BE49-F238E27FC236}">
                <a16:creationId xmlns:a16="http://schemas.microsoft.com/office/drawing/2014/main" id="{5A9E9F60-C820-4E78-99FB-95B6061384E3}"/>
              </a:ext>
            </a:extLst>
          </p:cNvPr>
          <p:cNvPicPr>
            <a:picLocks noChangeAspect="1"/>
          </p:cNvPicPr>
          <p:nvPr/>
        </p:nvPicPr>
        <p:blipFill>
          <a:blip r:embed="rId8"/>
          <a:stretch>
            <a:fillRect/>
          </a:stretch>
        </p:blipFill>
        <p:spPr>
          <a:xfrm>
            <a:off x="11170312" y="24947945"/>
            <a:ext cx="2545548" cy="4198003"/>
          </a:xfrm>
          <a:prstGeom prst="rect">
            <a:avLst/>
          </a:prstGeom>
        </p:spPr>
      </p:pic>
      <p:pic>
        <p:nvPicPr>
          <p:cNvPr id="34" name="Picture 33" descr="Chart, diagram&#10;&#10;Description automatically generated">
            <a:extLst>
              <a:ext uri="{FF2B5EF4-FFF2-40B4-BE49-F238E27FC236}">
                <a16:creationId xmlns:a16="http://schemas.microsoft.com/office/drawing/2014/main" id="{465EEF63-723E-466C-A255-5EB5725E5D74}"/>
              </a:ext>
            </a:extLst>
          </p:cNvPr>
          <p:cNvPicPr>
            <a:picLocks noChangeAspect="1"/>
          </p:cNvPicPr>
          <p:nvPr/>
        </p:nvPicPr>
        <p:blipFill>
          <a:blip r:embed="rId9"/>
          <a:stretch>
            <a:fillRect/>
          </a:stretch>
        </p:blipFill>
        <p:spPr>
          <a:xfrm>
            <a:off x="14795762" y="27472056"/>
            <a:ext cx="6398724" cy="2976151"/>
          </a:xfrm>
          <a:prstGeom prst="rect">
            <a:avLst/>
          </a:prstGeom>
        </p:spPr>
      </p:pic>
      <p:sp>
        <p:nvSpPr>
          <p:cNvPr id="48" name="Rectangle 13">
            <a:extLst>
              <a:ext uri="{FF2B5EF4-FFF2-40B4-BE49-F238E27FC236}">
                <a16:creationId xmlns:a16="http://schemas.microsoft.com/office/drawing/2014/main" id="{A9179043-2188-4D0A-85EB-5D0AD95F82D8}"/>
              </a:ext>
            </a:extLst>
          </p:cNvPr>
          <p:cNvSpPr>
            <a:spLocks noChangeArrowheads="1"/>
          </p:cNvSpPr>
          <p:nvPr/>
        </p:nvSpPr>
        <p:spPr bwMode="auto">
          <a:xfrm>
            <a:off x="15113308" y="18563198"/>
            <a:ext cx="6182368" cy="142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b="1" dirty="0">
                <a:solidFill>
                  <a:srgbClr val="0F1B3B"/>
                </a:solidFill>
                <a:latin typeface="Arial"/>
                <a:cs typeface="Arial"/>
              </a:rPr>
              <a:t>Fig.5 </a:t>
            </a:r>
            <a:r>
              <a:rPr lang="en-US" sz="2900" dirty="0">
                <a:solidFill>
                  <a:srgbClr val="0F1B3B"/>
                </a:solidFill>
                <a:latin typeface="Arial"/>
                <a:cs typeface="Arial"/>
              </a:rPr>
              <a:t>SAR images of Intact and cracked beam at three different ranges</a:t>
            </a:r>
          </a:p>
        </p:txBody>
      </p:sp>
      <p:sp>
        <p:nvSpPr>
          <p:cNvPr id="49" name="Rectangle 13">
            <a:extLst>
              <a:ext uri="{FF2B5EF4-FFF2-40B4-BE49-F238E27FC236}">
                <a16:creationId xmlns:a16="http://schemas.microsoft.com/office/drawing/2014/main" id="{DDEFC49E-15E6-4BD8-9E51-4F94A084C086}"/>
              </a:ext>
            </a:extLst>
          </p:cNvPr>
          <p:cNvSpPr>
            <a:spLocks noChangeArrowheads="1"/>
          </p:cNvSpPr>
          <p:nvPr/>
        </p:nvSpPr>
        <p:spPr bwMode="auto">
          <a:xfrm>
            <a:off x="14379440" y="30533557"/>
            <a:ext cx="6534757"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Fig.7</a:t>
            </a:r>
            <a:r>
              <a:rPr lang="en-US" sz="2900" dirty="0">
                <a:solidFill>
                  <a:srgbClr val="0F1B3B"/>
                </a:solidFill>
                <a:latin typeface="Arial"/>
                <a:cs typeface="Arial"/>
              </a:rPr>
              <a:t> GPR image of RC beam specimen</a:t>
            </a:r>
          </a:p>
        </p:txBody>
      </p:sp>
      <p:pic>
        <p:nvPicPr>
          <p:cNvPr id="39" name="Picture 38" descr="Chart, histogram&#10;&#10;Description automatically generated">
            <a:extLst>
              <a:ext uri="{FF2B5EF4-FFF2-40B4-BE49-F238E27FC236}">
                <a16:creationId xmlns:a16="http://schemas.microsoft.com/office/drawing/2014/main" id="{CD760B61-5028-49AE-8913-ED20111446F0}"/>
              </a:ext>
            </a:extLst>
          </p:cNvPr>
          <p:cNvPicPr>
            <a:picLocks noChangeAspect="1"/>
          </p:cNvPicPr>
          <p:nvPr/>
        </p:nvPicPr>
        <p:blipFill>
          <a:blip r:embed="rId10"/>
          <a:stretch>
            <a:fillRect/>
          </a:stretch>
        </p:blipFill>
        <p:spPr>
          <a:xfrm>
            <a:off x="21650438" y="7632778"/>
            <a:ext cx="6761276" cy="3119034"/>
          </a:xfrm>
          <a:prstGeom prst="rect">
            <a:avLst/>
          </a:prstGeom>
        </p:spPr>
      </p:pic>
      <p:pic>
        <p:nvPicPr>
          <p:cNvPr id="41" name="Picture 40" descr="Chart, histogram&#10;&#10;Description automatically generated">
            <a:extLst>
              <a:ext uri="{FF2B5EF4-FFF2-40B4-BE49-F238E27FC236}">
                <a16:creationId xmlns:a16="http://schemas.microsoft.com/office/drawing/2014/main" id="{AE9B8BE3-3A10-4A47-AB46-22D7C9EC1417}"/>
              </a:ext>
            </a:extLst>
          </p:cNvPr>
          <p:cNvPicPr>
            <a:picLocks noChangeAspect="1"/>
          </p:cNvPicPr>
          <p:nvPr/>
        </p:nvPicPr>
        <p:blipFill>
          <a:blip r:embed="rId11"/>
          <a:stretch>
            <a:fillRect/>
          </a:stretch>
        </p:blipFill>
        <p:spPr>
          <a:xfrm>
            <a:off x="21787919" y="11058623"/>
            <a:ext cx="6623795" cy="3550442"/>
          </a:xfrm>
          <a:prstGeom prst="rect">
            <a:avLst/>
          </a:prstGeom>
        </p:spPr>
      </p:pic>
      <p:pic>
        <p:nvPicPr>
          <p:cNvPr id="43" name="Picture 42" descr="Chart&#10;&#10;Description automatically generated">
            <a:extLst>
              <a:ext uri="{FF2B5EF4-FFF2-40B4-BE49-F238E27FC236}">
                <a16:creationId xmlns:a16="http://schemas.microsoft.com/office/drawing/2014/main" id="{486FBF4D-2855-4962-90CB-23298F3D4FFB}"/>
              </a:ext>
            </a:extLst>
          </p:cNvPr>
          <p:cNvPicPr>
            <a:picLocks noChangeAspect="1"/>
          </p:cNvPicPr>
          <p:nvPr/>
        </p:nvPicPr>
        <p:blipFill>
          <a:blip r:embed="rId12"/>
          <a:stretch>
            <a:fillRect/>
          </a:stretch>
        </p:blipFill>
        <p:spPr>
          <a:xfrm>
            <a:off x="21945600" y="14991896"/>
            <a:ext cx="6466114" cy="3447665"/>
          </a:xfrm>
          <a:prstGeom prst="rect">
            <a:avLst/>
          </a:prstGeom>
        </p:spPr>
      </p:pic>
      <p:pic>
        <p:nvPicPr>
          <p:cNvPr id="45" name="Picture 44" descr="A screenshot of a computer&#10;&#10;Description automatically generated with medium confidence">
            <a:extLst>
              <a:ext uri="{FF2B5EF4-FFF2-40B4-BE49-F238E27FC236}">
                <a16:creationId xmlns:a16="http://schemas.microsoft.com/office/drawing/2014/main" id="{3661E878-14DC-439C-9CD0-1B71C6E58C38}"/>
              </a:ext>
            </a:extLst>
          </p:cNvPr>
          <p:cNvPicPr>
            <a:picLocks noChangeAspect="1"/>
          </p:cNvPicPr>
          <p:nvPr/>
        </p:nvPicPr>
        <p:blipFill>
          <a:blip r:embed="rId13"/>
          <a:stretch>
            <a:fillRect/>
          </a:stretch>
        </p:blipFill>
        <p:spPr>
          <a:xfrm>
            <a:off x="20955920" y="27461028"/>
            <a:ext cx="7758759" cy="2931274"/>
          </a:xfrm>
          <a:prstGeom prst="rect">
            <a:avLst/>
          </a:prstGeom>
        </p:spPr>
      </p:pic>
      <p:pic>
        <p:nvPicPr>
          <p:cNvPr id="47" name="Picture 46" descr="A picture containing rectangle&#10;&#10;Description automatically generated">
            <a:extLst>
              <a:ext uri="{FF2B5EF4-FFF2-40B4-BE49-F238E27FC236}">
                <a16:creationId xmlns:a16="http://schemas.microsoft.com/office/drawing/2014/main" id="{2E4840A0-CF9D-4199-A849-9FC15BE6AFBE}"/>
              </a:ext>
            </a:extLst>
          </p:cNvPr>
          <p:cNvPicPr>
            <a:picLocks noChangeAspect="1"/>
          </p:cNvPicPr>
          <p:nvPr/>
        </p:nvPicPr>
        <p:blipFill>
          <a:blip r:embed="rId14"/>
          <a:stretch>
            <a:fillRect/>
          </a:stretch>
        </p:blipFill>
        <p:spPr>
          <a:xfrm>
            <a:off x="30435883" y="7499200"/>
            <a:ext cx="4147212" cy="5393519"/>
          </a:xfrm>
          <a:prstGeom prst="rect">
            <a:avLst/>
          </a:prstGeom>
        </p:spPr>
      </p:pic>
      <p:pic>
        <p:nvPicPr>
          <p:cNvPr id="51" name="Picture 50" descr="Graphical user interface, application&#10;&#10;Description automatically generated">
            <a:extLst>
              <a:ext uri="{FF2B5EF4-FFF2-40B4-BE49-F238E27FC236}">
                <a16:creationId xmlns:a16="http://schemas.microsoft.com/office/drawing/2014/main" id="{F1CD63DD-E544-4CA8-A9F0-447142484FEB}"/>
              </a:ext>
            </a:extLst>
          </p:cNvPr>
          <p:cNvPicPr>
            <a:picLocks noChangeAspect="1"/>
          </p:cNvPicPr>
          <p:nvPr/>
        </p:nvPicPr>
        <p:blipFill>
          <a:blip r:embed="rId15"/>
          <a:stretch>
            <a:fillRect/>
          </a:stretch>
        </p:blipFill>
        <p:spPr>
          <a:xfrm>
            <a:off x="34583095" y="7499199"/>
            <a:ext cx="5921974" cy="5393520"/>
          </a:xfrm>
          <a:prstGeom prst="rect">
            <a:avLst/>
          </a:prstGeom>
        </p:spPr>
      </p:pic>
      <p:sp>
        <p:nvSpPr>
          <p:cNvPr id="62" name="Rectangle 13">
            <a:extLst>
              <a:ext uri="{FF2B5EF4-FFF2-40B4-BE49-F238E27FC236}">
                <a16:creationId xmlns:a16="http://schemas.microsoft.com/office/drawing/2014/main" id="{E8B1C969-ED57-4C21-82A5-DE7690B280A7}"/>
              </a:ext>
            </a:extLst>
          </p:cNvPr>
          <p:cNvSpPr>
            <a:spLocks noChangeArrowheads="1"/>
          </p:cNvSpPr>
          <p:nvPr/>
        </p:nvSpPr>
        <p:spPr bwMode="auto">
          <a:xfrm>
            <a:off x="21633321" y="18569475"/>
            <a:ext cx="5994621"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Fig.6</a:t>
            </a:r>
            <a:r>
              <a:rPr lang="en-US" sz="2900" dirty="0">
                <a:solidFill>
                  <a:srgbClr val="0F1B3B"/>
                </a:solidFill>
                <a:latin typeface="Arial"/>
                <a:cs typeface="Arial"/>
              </a:rPr>
              <a:t> Maximum SAR amplitudes at different ranges</a:t>
            </a:r>
          </a:p>
        </p:txBody>
      </p:sp>
      <p:sp>
        <p:nvSpPr>
          <p:cNvPr id="63" name="Rectangle 13">
            <a:extLst>
              <a:ext uri="{FF2B5EF4-FFF2-40B4-BE49-F238E27FC236}">
                <a16:creationId xmlns:a16="http://schemas.microsoft.com/office/drawing/2014/main" id="{A2A7C8C7-31C4-4A7C-91A6-41542EBE17E5}"/>
              </a:ext>
            </a:extLst>
          </p:cNvPr>
          <p:cNvSpPr>
            <a:spLocks noChangeArrowheads="1"/>
          </p:cNvSpPr>
          <p:nvPr/>
        </p:nvSpPr>
        <p:spPr bwMode="auto">
          <a:xfrm>
            <a:off x="21045831" y="30507769"/>
            <a:ext cx="7365883"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Fig.8 </a:t>
            </a:r>
            <a:r>
              <a:rPr lang="en-US" sz="2900" dirty="0">
                <a:solidFill>
                  <a:srgbClr val="0F1B3B"/>
                </a:solidFill>
                <a:latin typeface="Arial"/>
                <a:cs typeface="Arial"/>
              </a:rPr>
              <a:t>Background removed GPR B-scan image</a:t>
            </a:r>
          </a:p>
        </p:txBody>
      </p:sp>
      <p:sp>
        <p:nvSpPr>
          <p:cNvPr id="64" name="Rectangle 13">
            <a:extLst>
              <a:ext uri="{FF2B5EF4-FFF2-40B4-BE49-F238E27FC236}">
                <a16:creationId xmlns:a16="http://schemas.microsoft.com/office/drawing/2014/main" id="{F874B62E-372B-4436-8827-B734DB768C60}"/>
              </a:ext>
            </a:extLst>
          </p:cNvPr>
          <p:cNvSpPr>
            <a:spLocks noChangeArrowheads="1"/>
          </p:cNvSpPr>
          <p:nvPr/>
        </p:nvSpPr>
        <p:spPr bwMode="auto">
          <a:xfrm>
            <a:off x="30319383" y="12952069"/>
            <a:ext cx="3825011" cy="98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Fig.9</a:t>
            </a:r>
            <a:r>
              <a:rPr lang="en-US" sz="2900" dirty="0">
                <a:solidFill>
                  <a:srgbClr val="0F1B3B"/>
                </a:solidFill>
                <a:latin typeface="Arial"/>
                <a:cs typeface="Arial"/>
              </a:rPr>
              <a:t> Background reflection signal</a:t>
            </a:r>
          </a:p>
        </p:txBody>
      </p:sp>
      <p:sp>
        <p:nvSpPr>
          <p:cNvPr id="65" name="Rectangle 13">
            <a:extLst>
              <a:ext uri="{FF2B5EF4-FFF2-40B4-BE49-F238E27FC236}">
                <a16:creationId xmlns:a16="http://schemas.microsoft.com/office/drawing/2014/main" id="{9F47BF07-29BF-47AD-AE0C-2D2E2641ABCB}"/>
              </a:ext>
            </a:extLst>
          </p:cNvPr>
          <p:cNvSpPr>
            <a:spLocks noChangeArrowheads="1"/>
          </p:cNvSpPr>
          <p:nvPr/>
        </p:nvSpPr>
        <p:spPr bwMode="auto">
          <a:xfrm>
            <a:off x="35631577" y="12884785"/>
            <a:ext cx="3825011" cy="142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Fig.10</a:t>
            </a:r>
            <a:r>
              <a:rPr lang="en-US" sz="2900" dirty="0">
                <a:solidFill>
                  <a:srgbClr val="0F1B3B"/>
                </a:solidFill>
                <a:latin typeface="Arial"/>
                <a:cs typeface="Arial"/>
              </a:rPr>
              <a:t> scattering signal representing a crack</a:t>
            </a:r>
          </a:p>
        </p:txBody>
      </p:sp>
      <p:sp>
        <p:nvSpPr>
          <p:cNvPr id="35" name="TextBox 17">
            <a:extLst>
              <a:ext uri="{FF2B5EF4-FFF2-40B4-BE49-F238E27FC236}">
                <a16:creationId xmlns:a16="http://schemas.microsoft.com/office/drawing/2014/main" id="{5B50BD30-6DDC-4211-BE31-AF8559A5E408}"/>
              </a:ext>
            </a:extLst>
          </p:cNvPr>
          <p:cNvSpPr txBox="1">
            <a:spLocks noChangeArrowheads="1"/>
          </p:cNvSpPr>
          <p:nvPr/>
        </p:nvSpPr>
        <p:spPr bwMode="auto">
          <a:xfrm>
            <a:off x="30265471" y="20150935"/>
            <a:ext cx="12336925" cy="4889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b="1" dirty="0">
                <a:solidFill>
                  <a:srgbClr val="0F1B3B"/>
                </a:solidFill>
                <a:latin typeface="Arial"/>
                <a:cs typeface="Arial"/>
              </a:rPr>
              <a:t>Acknowledgement</a:t>
            </a:r>
            <a:r>
              <a:rPr lang="en-US" sz="8800" b="1" dirty="0">
                <a:solidFill>
                  <a:srgbClr val="0F1B3B"/>
                </a:solidFill>
                <a:latin typeface="Arial"/>
                <a:cs typeface="Arial"/>
              </a:rPr>
              <a:t> </a:t>
            </a:r>
          </a:p>
          <a:p>
            <a:pPr algn="just"/>
            <a:r>
              <a:rPr lang="en-US" sz="3200" dirty="0">
                <a:solidFill>
                  <a:srgbClr val="0F1B3B"/>
                </a:solidFill>
                <a:latin typeface="Arial"/>
                <a:cs typeface="Arial"/>
              </a:rPr>
              <a:t>The financial support from TIDC Project 1.4 “Electromagnetic Detection and Identification of Concrete Cracking in Highway Bridges” is appreciated. We also thank graduate student Tek </a:t>
            </a:r>
            <a:r>
              <a:rPr lang="en-US" sz="3200" dirty="0" err="1">
                <a:solidFill>
                  <a:srgbClr val="0F1B3B"/>
                </a:solidFill>
                <a:latin typeface="Arial"/>
                <a:cs typeface="Arial"/>
              </a:rPr>
              <a:t>Dhant</a:t>
            </a:r>
            <a:r>
              <a:rPr lang="en-US" sz="3200" dirty="0">
                <a:solidFill>
                  <a:srgbClr val="0F1B3B"/>
                </a:solidFill>
                <a:latin typeface="Arial"/>
                <a:cs typeface="Arial"/>
              </a:rPr>
              <a:t>, undergraduate students </a:t>
            </a:r>
            <a:r>
              <a:rPr lang="en-US" sz="3200" dirty="0" err="1">
                <a:solidFill>
                  <a:srgbClr val="0F1B3B"/>
                </a:solidFill>
                <a:latin typeface="Arial"/>
                <a:cs typeface="Arial"/>
              </a:rPr>
              <a:t>Sophe</a:t>
            </a:r>
            <a:r>
              <a:rPr lang="en-US" sz="3200" dirty="0">
                <a:solidFill>
                  <a:srgbClr val="0F1B3B"/>
                </a:solidFill>
                <a:latin typeface="Arial"/>
                <a:cs typeface="Arial"/>
              </a:rPr>
              <a:t> Ying, Yaneliz Garcia Ruiz, and Tiana Robinson for their assistance in laboratory experimentation. CEE Laboratory Director Gary Howe’s help is always indispensable.  </a:t>
            </a:r>
            <a:endParaRPr lang="en-US" sz="3800" b="1" dirty="0">
              <a:solidFill>
                <a:srgbClr val="0F1B3B"/>
              </a:solidFill>
              <a:latin typeface="Arial"/>
              <a:cs typeface="Arial"/>
            </a:endParaRPr>
          </a:p>
        </p:txBody>
      </p:sp>
      <p:sp>
        <p:nvSpPr>
          <p:cNvPr id="36" name="TextBox 17">
            <a:extLst>
              <a:ext uri="{FF2B5EF4-FFF2-40B4-BE49-F238E27FC236}">
                <a16:creationId xmlns:a16="http://schemas.microsoft.com/office/drawing/2014/main" id="{00CF5FD1-0608-446C-B34C-C9D90E9E4959}"/>
              </a:ext>
            </a:extLst>
          </p:cNvPr>
          <p:cNvSpPr txBox="1">
            <a:spLocks noChangeArrowheads="1"/>
          </p:cNvSpPr>
          <p:nvPr/>
        </p:nvSpPr>
        <p:spPr bwMode="auto">
          <a:xfrm>
            <a:off x="30319383" y="24687491"/>
            <a:ext cx="12425600" cy="7351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b="1" dirty="0">
                <a:solidFill>
                  <a:srgbClr val="0F1B3B"/>
                </a:solidFill>
                <a:latin typeface="Arial"/>
                <a:cs typeface="Arial"/>
              </a:rPr>
              <a:t>References</a:t>
            </a:r>
            <a:endParaRPr lang="en-US" sz="2900" dirty="0">
              <a:solidFill>
                <a:srgbClr val="0F1B3B"/>
              </a:solidFill>
              <a:latin typeface="Arial"/>
              <a:cs typeface="Arial"/>
            </a:endParaRPr>
          </a:p>
          <a:p>
            <a:pPr marL="457200" indent="-457200" algn="just">
              <a:buFont typeface="Arial" panose="020B0604020202020204" pitchFamily="34" charset="0"/>
              <a:buChar char="•"/>
            </a:pPr>
            <a:r>
              <a:rPr lang="en-US" sz="2900" dirty="0">
                <a:solidFill>
                  <a:srgbClr val="0F1B3B"/>
                </a:solidFill>
                <a:latin typeface="Arial"/>
                <a:cs typeface="Arial"/>
              </a:rPr>
              <a:t>Alzeyadi, A. and Yu, T. (2021) “Remote characterization of chloride content in oven-dried concrete specimens by using synthetic aperture radar image models,” Construction and Building Materials, 302. doi:10.1016/j.conbuildmat.2021.124317.</a:t>
            </a:r>
          </a:p>
          <a:p>
            <a:pPr marL="457200" indent="-457200" algn="just">
              <a:buFont typeface="Arial" panose="020B0604020202020204" pitchFamily="34" charset="0"/>
              <a:buChar char="•"/>
            </a:pPr>
            <a:r>
              <a:rPr lang="en-US" sz="2900" dirty="0">
                <a:solidFill>
                  <a:srgbClr val="0F1B3B"/>
                </a:solidFill>
                <a:latin typeface="Arial"/>
                <a:cs typeface="Arial"/>
              </a:rPr>
              <a:t>Alzeyadi, A., T. Yu (2020), Subsurface characterization of moisture content and water-to-cement ratio of concrete specimens using remote synthetic aperture radar imaging, </a:t>
            </a:r>
            <a:r>
              <a:rPr lang="en-US" sz="2900" i="1" dirty="0">
                <a:solidFill>
                  <a:srgbClr val="0F1B3B"/>
                </a:solidFill>
                <a:latin typeface="Arial"/>
                <a:cs typeface="Arial"/>
              </a:rPr>
              <a:t>Journal of Applied Remote Sensing</a:t>
            </a:r>
            <a:r>
              <a:rPr lang="en-US" sz="2900" dirty="0">
                <a:solidFill>
                  <a:srgbClr val="0F1B3B"/>
                </a:solidFill>
                <a:latin typeface="Arial"/>
                <a:cs typeface="Arial"/>
              </a:rPr>
              <a:t>, 14 (2); 024520-1-17, </a:t>
            </a:r>
            <a:r>
              <a:rPr lang="en-US" sz="2900" dirty="0" err="1">
                <a:solidFill>
                  <a:srgbClr val="0F1B3B"/>
                </a:solidFill>
                <a:latin typeface="Arial"/>
                <a:cs typeface="Arial"/>
              </a:rPr>
              <a:t>doi</a:t>
            </a:r>
            <a:r>
              <a:rPr lang="en-US" sz="2900" dirty="0">
                <a:solidFill>
                  <a:srgbClr val="0F1B3B"/>
                </a:solidFill>
                <a:latin typeface="Arial"/>
                <a:cs typeface="Arial"/>
              </a:rPr>
              <a:t>: 10.1117/1.JRS.14.024520.</a:t>
            </a:r>
          </a:p>
          <a:p>
            <a:pPr marL="457200" indent="-457200" algn="just">
              <a:buFont typeface="Arial" panose="020B0604020202020204" pitchFamily="34" charset="0"/>
              <a:buChar char="•"/>
            </a:pPr>
            <a:r>
              <a:rPr lang="en-US" sz="2900" dirty="0">
                <a:solidFill>
                  <a:srgbClr val="0F1B3B"/>
                </a:solidFill>
                <a:latin typeface="Arial"/>
                <a:cs typeface="Arial"/>
              </a:rPr>
              <a:t>Yu, T., S. Vinayaka (2020), Quantification of surface crack depth in concrete panels using 1.6 GHz GPR images, In: </a:t>
            </a:r>
            <a:r>
              <a:rPr lang="en-US" sz="2900" i="1" dirty="0">
                <a:solidFill>
                  <a:srgbClr val="0F1B3B"/>
                </a:solidFill>
                <a:latin typeface="Arial"/>
                <a:cs typeface="Arial"/>
              </a:rPr>
              <a:t>Proc SPIE Smart Structures/NDE</a:t>
            </a:r>
            <a:r>
              <a:rPr lang="en-US" sz="2900" dirty="0">
                <a:solidFill>
                  <a:srgbClr val="0F1B3B"/>
                </a:solidFill>
                <a:latin typeface="Arial"/>
                <a:cs typeface="Arial"/>
              </a:rPr>
              <a:t>, vol. 11380, April 27~May 8, </a:t>
            </a:r>
            <a:r>
              <a:rPr lang="en-US" sz="2900" dirty="0" err="1">
                <a:solidFill>
                  <a:srgbClr val="0F1B3B"/>
                </a:solidFill>
                <a:latin typeface="Arial"/>
                <a:cs typeface="Arial"/>
              </a:rPr>
              <a:t>doi</a:t>
            </a:r>
            <a:r>
              <a:rPr lang="en-US" sz="2900" dirty="0">
                <a:solidFill>
                  <a:srgbClr val="0F1B3B"/>
                </a:solidFill>
                <a:latin typeface="Arial"/>
                <a:cs typeface="Arial"/>
              </a:rPr>
              <a:t>: 10.1117/12.2558952.</a:t>
            </a:r>
          </a:p>
          <a:p>
            <a:pPr marL="457200" indent="-457200" algn="just">
              <a:buFont typeface="Arial" panose="020B0604020202020204" pitchFamily="34" charset="0"/>
              <a:buChar char="•"/>
            </a:pPr>
            <a:endParaRPr lang="en-US" sz="2900" dirty="0">
              <a:solidFill>
                <a:srgbClr val="0F1B3B"/>
              </a:solidFill>
              <a:latin typeface="Arial"/>
              <a:cs typeface="Arial"/>
            </a:endParaRPr>
          </a:p>
          <a:p>
            <a:endParaRPr lang="en-US" sz="3800" dirty="0">
              <a:solidFill>
                <a:srgbClr val="0F1B3B"/>
              </a:solidFill>
              <a:latin typeface="Rockwell" charset="0"/>
              <a:cs typeface="Rockwell" charset="0"/>
            </a:endParaRPr>
          </a:p>
        </p:txBody>
      </p:sp>
      <p:sp>
        <p:nvSpPr>
          <p:cNvPr id="38" name="Rectangle 13">
            <a:extLst>
              <a:ext uri="{FF2B5EF4-FFF2-40B4-BE49-F238E27FC236}">
                <a16:creationId xmlns:a16="http://schemas.microsoft.com/office/drawing/2014/main" id="{E4BF1833-6EA9-4E52-B24C-6D5504D0CD05}"/>
              </a:ext>
            </a:extLst>
          </p:cNvPr>
          <p:cNvSpPr>
            <a:spLocks noChangeArrowheads="1"/>
          </p:cNvSpPr>
          <p:nvPr/>
        </p:nvSpPr>
        <p:spPr bwMode="auto">
          <a:xfrm>
            <a:off x="7087554" y="20568041"/>
            <a:ext cx="550549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900" b="1" dirty="0">
                <a:solidFill>
                  <a:srgbClr val="0F1B3B"/>
                </a:solidFill>
                <a:latin typeface="Arial"/>
                <a:cs typeface="Arial"/>
              </a:rPr>
              <a:t>Fig.2 </a:t>
            </a:r>
            <a:r>
              <a:rPr lang="en-US" sz="2900" dirty="0">
                <a:solidFill>
                  <a:srgbClr val="0F1B3B"/>
                </a:solidFill>
                <a:latin typeface="Arial"/>
                <a:cs typeface="Arial"/>
              </a:rPr>
              <a:t>Flexural cracks generated</a:t>
            </a:r>
          </a:p>
        </p:txBody>
      </p:sp>
      <p:sp>
        <p:nvSpPr>
          <p:cNvPr id="40" name="Rectangle 13">
            <a:extLst>
              <a:ext uri="{FF2B5EF4-FFF2-40B4-BE49-F238E27FC236}">
                <a16:creationId xmlns:a16="http://schemas.microsoft.com/office/drawing/2014/main" id="{4326FC77-A443-4019-8668-D1CA0A04A03D}"/>
              </a:ext>
            </a:extLst>
          </p:cNvPr>
          <p:cNvSpPr>
            <a:spLocks noChangeArrowheads="1"/>
          </p:cNvSpPr>
          <p:nvPr/>
        </p:nvSpPr>
        <p:spPr bwMode="auto">
          <a:xfrm>
            <a:off x="7285755" y="29179964"/>
            <a:ext cx="3893910"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2900" b="1" dirty="0">
                <a:solidFill>
                  <a:srgbClr val="0F1B3B"/>
                </a:solidFill>
                <a:latin typeface="Arial"/>
                <a:cs typeface="Arial"/>
              </a:rPr>
              <a:t>Fig.4 </a:t>
            </a:r>
            <a:r>
              <a:rPr lang="en-US" sz="2900" dirty="0">
                <a:solidFill>
                  <a:srgbClr val="0F1B3B"/>
                </a:solidFill>
                <a:latin typeface="Arial"/>
                <a:cs typeface="Arial"/>
              </a:rPr>
              <a:t>GPR B-scan </a:t>
            </a:r>
          </a:p>
        </p:txBody>
      </p:sp>
      <p:sp>
        <p:nvSpPr>
          <p:cNvPr id="42" name="Title 1">
            <a:extLst>
              <a:ext uri="{FF2B5EF4-FFF2-40B4-BE49-F238E27FC236}">
                <a16:creationId xmlns:a16="http://schemas.microsoft.com/office/drawing/2014/main" id="{1064C237-9403-1A40-B3E8-15B3D4AF9E3B}"/>
              </a:ext>
            </a:extLst>
          </p:cNvPr>
          <p:cNvSpPr txBox="1">
            <a:spLocks/>
          </p:cNvSpPr>
          <p:nvPr/>
        </p:nvSpPr>
        <p:spPr bwMode="auto">
          <a:xfrm>
            <a:off x="15059347" y="1311912"/>
            <a:ext cx="21215318" cy="203438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7010" tIns="208505" rIns="417010" bIns="208505" numCol="1" anchor="t" anchorCtr="0" compatLnSpc="1">
            <a:prstTxWarp prst="textNoShape">
              <a:avLst/>
            </a:prstTxWarp>
          </a:bodyPr>
          <a:lstStyle>
            <a:lvl1pPr algn="l" defTabSz="2084448" rtl="0" eaLnBrk="1" fontAlgn="base" hangingPunct="1">
              <a:spcBef>
                <a:spcPct val="0"/>
              </a:spcBef>
              <a:spcAft>
                <a:spcPct val="0"/>
              </a:spcAft>
              <a:defRPr sz="12500" b="1" i="0" kern="1200">
                <a:solidFill>
                  <a:srgbClr val="F2EBCD"/>
                </a:solidFill>
                <a:latin typeface="Rockwell"/>
                <a:ea typeface="ＭＳ Ｐゴシック" charset="0"/>
                <a:cs typeface="Rockwell"/>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a:lstStyle>
          <a:p>
            <a:r>
              <a:rPr lang="en-US" sz="7200" dirty="0">
                <a:solidFill>
                  <a:srgbClr val="0070C0"/>
                </a:solidFill>
                <a:latin typeface="Arial"/>
                <a:cs typeface="Arial"/>
              </a:rPr>
              <a:t>2021 TIDC Annual Student Poster Competition</a:t>
            </a:r>
          </a:p>
        </p:txBody>
      </p:sp>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0E7288-1A87-4FC6-81AB-F5A450375579}">
  <ds:schemaRefs>
    <ds:schemaRef ds:uri="http://schemas.microsoft.com/sharepoint/v3/contenttype/forms"/>
  </ds:schemaRefs>
</ds:datastoreItem>
</file>

<file path=customXml/itemProps2.xml><?xml version="1.0" encoding="utf-8"?>
<ds:datastoreItem xmlns:ds="http://schemas.openxmlformats.org/officeDocument/2006/customXml" ds:itemID="{45FB92BE-82E0-4D69-87B7-D153C8D8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63B258-11CA-4C4C-A2F5-3152A9FE9EF1}">
  <ds:schemaRefs>
    <ds:schemaRef ds:uri="http://schemas.microsoft.com/office/2006/documentManagement/types"/>
    <ds:schemaRef ds:uri="http://purl.org/dc/elements/1.1/"/>
    <ds:schemaRef ds:uri="http://www.w3.org/XML/1998/namespace"/>
    <ds:schemaRef ds:uri="http://schemas.microsoft.com/office/infopath/2007/PartnerControls"/>
    <ds:schemaRef ds:uri="0f169feb-6904-43e8-99c0-9fedfdfa937f"/>
    <ds:schemaRef ds:uri="http://schemas.openxmlformats.org/package/2006/metadata/core-properties"/>
    <ds:schemaRef ds:uri="http://purl.org/dc/dcmitype/"/>
    <ds:schemaRef ds:uri="2d158fa6-04c4-4b0b-9211-ddc5f24494d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1799</TotalTime>
  <Words>843</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Rockwell</vt:lpstr>
      <vt:lpstr>Rockwell Std Light</vt:lpstr>
      <vt:lpstr>PosterTemplateLandscape_IndustrialTesting</vt:lpstr>
      <vt:lpstr>Crack Detection of Reinforced Concrete (RC) Beam Specimen using SAR and GPR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Aiyad Kadair</cp:lastModifiedBy>
  <cp:revision>50</cp:revision>
  <dcterms:created xsi:type="dcterms:W3CDTF">2013-01-04T18:36:07Z</dcterms:created>
  <dcterms:modified xsi:type="dcterms:W3CDTF">2021-10-27T21:38:05Z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