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193673" indent="-173652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387346" indent="-3473052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582607" indent="-521116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776280" indent="-6947690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38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5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3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1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3CDDD"/>
    <a:srgbClr val="E6B9B8"/>
    <a:srgbClr val="D7E4BD"/>
    <a:srgbClr val="B7DEE8"/>
    <a:srgbClr val="0F1B3B"/>
    <a:srgbClr val="0E0F33"/>
    <a:srgbClr val="F2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68" autoAdjust="0"/>
  </p:normalViewPr>
  <p:slideViewPr>
    <p:cSldViewPr snapToGrid="0" snapToObjects="1">
      <p:cViewPr>
        <p:scale>
          <a:sx n="30" d="100"/>
          <a:sy n="30" d="100"/>
        </p:scale>
        <p:origin x="38" y="-1531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3BCA96-AA2C-0743-9CFE-8FE2649A7D4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DC7FA-5E92-7F4A-8DB4-2367971C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0E2-86A7-4916-B723-754328BD2D1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789F-EB83-4221-A7F4-CD9FF40A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789F-EB83-4221-A7F4-CD9FF40A8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68" y="3609701"/>
            <a:ext cx="37307520" cy="2219558"/>
          </a:xfrm>
          <a:prstGeom prst="rect">
            <a:avLst/>
          </a:prstGeom>
        </p:spPr>
        <p:txBody>
          <a:bodyPr lIns="417010" tIns="208505" rIns="417010" bIns="208505"/>
          <a:lstStyle>
            <a:lvl1pPr algn="l">
              <a:defRPr sz="12500" b="1" i="0">
                <a:solidFill>
                  <a:srgbClr val="F2EBCD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48" y="6631480"/>
            <a:ext cx="30723840" cy="2554559"/>
          </a:xfrm>
          <a:prstGeom prst="rect">
            <a:avLst/>
          </a:prstGeom>
        </p:spPr>
        <p:txBody>
          <a:bodyPr lIns="417010" tIns="208505" rIns="417010" bIns="208505"/>
          <a:lstStyle>
            <a:lvl1pPr marL="0" indent="0" algn="l">
              <a:buNone/>
              <a:defRPr sz="7000" b="0" i="0">
                <a:solidFill>
                  <a:srgbClr val="F2EBCD"/>
                </a:solidFill>
                <a:latin typeface="Rockwell"/>
                <a:cs typeface="Rockwell"/>
              </a:defRPr>
            </a:lvl1pPr>
            <a:lvl2pPr marL="208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3669362"/>
            <a:ext cx="43891200" cy="3598797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sp>
        <p:nvSpPr>
          <p:cNvPr id="6" name="Rectangle 5"/>
          <p:cNvSpPr/>
          <p:nvPr userDrawn="1"/>
        </p:nvSpPr>
        <p:spPr>
          <a:xfrm>
            <a:off x="-79373" y="32106908"/>
            <a:ext cx="44259203" cy="811493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329"/>
            <a:ext cx="12131040" cy="228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91" y="545344"/>
            <a:ext cx="2893897" cy="297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4448" rtl="0" eaLnBrk="1" fontAlgn="base" hangingPunct="1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34386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68771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03157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737543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2582" indent="-1562582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7605" indent="-1303157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2629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97077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1525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67783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2834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7886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2937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051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103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154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206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5257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0309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536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0412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 bwMode="auto">
          <a:xfrm>
            <a:off x="446359" y="3552569"/>
            <a:ext cx="40721477" cy="20343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0" i="1" dirty="0">
                <a:solidFill>
                  <a:schemeClr val="bg1"/>
                </a:solidFill>
                <a:latin typeface="Arial"/>
                <a:cs typeface="Arial"/>
              </a:rPr>
              <a:t>Analyzing Traffic Speeding Behavior during Covid-19 in Maine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 bwMode="auto">
          <a:xfrm>
            <a:off x="446359" y="5613664"/>
            <a:ext cx="43068239" cy="234143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Amirhossein Shahlaeegilan, Civil and Environmental Engineering, University of Maine      Advisor: Dr. Ali Shirazi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115495" y="7928625"/>
            <a:ext cx="12683820" cy="431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5800" b="1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Stay-at-home order</a:t>
            </a:r>
            <a:r>
              <a:rPr lang="en-US" sz="3200" b="1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severe crashes </a:t>
            </a: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in Maine. Similar trend was observed across the United States.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Flow reduced significantly during stay-at-home order.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severity has a direct relationship with speed. It is hypothesized that speeding increased as traffic volume decreased.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4855239" y="8011729"/>
            <a:ext cx="13625432" cy="245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5800" b="1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vehicles driving above certain speeds are shown in the table below for a select station with speed limit of 45 mph.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F1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58AEE-23D1-441C-8C43-8154DD5DB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85" y="23734528"/>
            <a:ext cx="11663321" cy="7140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55534-A270-4658-9A64-F05A2ABBF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594" y="12755684"/>
            <a:ext cx="4629160" cy="7154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E7A019-BEF5-4CA2-BE0E-EEC93C4B9E47}"/>
              </a:ext>
            </a:extLst>
          </p:cNvPr>
          <p:cNvSpPr txBox="1"/>
          <p:nvPr/>
        </p:nvSpPr>
        <p:spPr>
          <a:xfrm>
            <a:off x="1231579" y="12837315"/>
            <a:ext cx="723945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800" b="1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used data from 10 continuous count stations on major collectors.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used 5-minutes aggregated traffic volume and speed.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vehicles that are driving 10, 15, 20 and 25 mph above speed limit was calculated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shows the location of continuous count stations used in this study.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B8BBA-FC31-4F1C-813E-6CB452983BAA}"/>
              </a:ext>
            </a:extLst>
          </p:cNvPr>
          <p:cNvSpPr txBox="1"/>
          <p:nvPr/>
        </p:nvSpPr>
        <p:spPr>
          <a:xfrm>
            <a:off x="29688995" y="27085402"/>
            <a:ext cx="13625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Acknowledge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grateful for Transportation Infrastructure Durability Center (TIDC) for funding this project and Maine DOT for collaborative work and providing required data related to count stations.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7BB512-3ADE-44F0-BE06-AFE74567D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4683" y="30009955"/>
            <a:ext cx="4629160" cy="11866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8A8A95-0505-4348-AA3C-80E38A2CA829}"/>
              </a:ext>
            </a:extLst>
          </p:cNvPr>
          <p:cNvSpPr txBox="1"/>
          <p:nvPr/>
        </p:nvSpPr>
        <p:spPr>
          <a:xfrm>
            <a:off x="14772259" y="23542120"/>
            <a:ext cx="14600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had fractional response data (value between 0 and 1).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converted that to number of speeding vehicles in each 5-minute interval.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used a Binomial model with random intercept to find the relationship between speeding and various variables.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D0F173-4646-4170-9815-2EFD291BC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719" y="29213031"/>
            <a:ext cx="5408926" cy="2704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0A6661-C7EF-4C67-85A9-D6B7C758148F}"/>
              </a:ext>
            </a:extLst>
          </p:cNvPr>
          <p:cNvSpPr txBox="1"/>
          <p:nvPr/>
        </p:nvSpPr>
        <p:spPr>
          <a:xfrm>
            <a:off x="29536595" y="8006674"/>
            <a:ext cx="13625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modeling results and Odds ratios are shown in the table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97DC0A-1676-4D1A-8CB6-BB3F6FA46BB7}"/>
              </a:ext>
            </a:extLst>
          </p:cNvPr>
          <p:cNvSpPr txBox="1"/>
          <p:nvPr/>
        </p:nvSpPr>
        <p:spPr>
          <a:xfrm>
            <a:off x="14772032" y="26510564"/>
            <a:ext cx="140475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Variables used in the model: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Weekend dummy, equals one during weekends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Morning Rush hour, equals one during 6am to 10am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Evening rush hour, equals one during 3pm to 7 pm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April, equals one for data related to April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May, equals one for data related to may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During stay-at-home order, equals one for April and May 2020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After stay-at-home order, equals one for February, April and May 2021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Limit50, equals one for roadways with posted speed limit of 50 mph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Limit55, equals one for roadways with posted speed limit of 55 mph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76488-1254-4E7B-BCC9-994FA43C6EBA}"/>
              </a:ext>
            </a:extLst>
          </p:cNvPr>
          <p:cNvSpPr txBox="1"/>
          <p:nvPr/>
        </p:nvSpPr>
        <p:spPr>
          <a:xfrm>
            <a:off x="1231579" y="20233454"/>
            <a:ext cx="115839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shows an increase in speed during April and May 2020. increased speed continues even after 1 year. The following figure compares the traffic speed during 2019 (before stay-at-home order), 2020 (during stay-at-home order) and 2021 (after stay-at-home order)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1474A3-D86B-40A4-8AD3-FABE5645BFA9}"/>
              </a:ext>
            </a:extLst>
          </p:cNvPr>
          <p:cNvSpPr txBox="1"/>
          <p:nvPr/>
        </p:nvSpPr>
        <p:spPr>
          <a:xfrm>
            <a:off x="14793912" y="16401704"/>
            <a:ext cx="1378618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volume decreased significantly during stay-at-home order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&gt;60mph and &gt;70mph represents over 15 and 25 mph speeding respectively.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cells illustrates the percentage of vehicles before stay-at-home order, and red cells shows during and blue cells after stay-at-home order.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vehicles driving above speed limit increased during and after stay-at-home order. </a:t>
            </a:r>
          </a:p>
          <a:p>
            <a:pPr marL="1371600" lvl="1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vehicles that had over 15 mph speeding increased from 5.03% in April 2019 to 7.01% in April 2020 and increased from 0.22% in April 2019 to 0.65% in April 2020 during morning rush hours</a:t>
            </a:r>
          </a:p>
          <a:p>
            <a:pPr marL="13716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F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vehicles drive over 15 mph of speed limit increased from 5.38% in April 2019 to 6.25% in April 2021 during evening rush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FC921-65F2-42E5-A89D-91B863AE613B}"/>
              </a:ext>
            </a:extLst>
          </p:cNvPr>
          <p:cNvSpPr txBox="1"/>
          <p:nvPr/>
        </p:nvSpPr>
        <p:spPr>
          <a:xfrm>
            <a:off x="30054206" y="22649568"/>
            <a:ext cx="12590209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2193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traffic volume increases, speeding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decreases. </a:t>
            </a:r>
          </a:p>
          <a:p>
            <a:pPr marL="457200" marR="0" lvl="0" indent="-457200" algn="just" defTabSz="2193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odds of speeding greater than 15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 of speed limit increased by 34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during stay-at-home order.</a:t>
            </a:r>
          </a:p>
          <a:p>
            <a:pPr marL="457200" marR="0" lvl="0" indent="-457200" algn="just" defTabSz="2193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Even 1 year after stay-at-home order, the odds of speeding greater than 15 mph, is still 28% higher than before Covid 19.</a:t>
            </a:r>
          </a:p>
          <a:p>
            <a:pPr marL="457200" marR="0" lvl="0" indent="-457200" algn="just" defTabSz="21936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positive coefficient for the stay-at-home order dummy variable shows that there are other factors (other than traffic volume) such as enforcement that impacted the traffic speeding.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24EF16-9C62-4559-9D93-232297A515BC}"/>
              </a:ext>
            </a:extLst>
          </p:cNvPr>
          <p:cNvSpPr txBox="1"/>
          <p:nvPr/>
        </p:nvSpPr>
        <p:spPr>
          <a:xfrm>
            <a:off x="29688995" y="21104367"/>
            <a:ext cx="13625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Key Results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results show that: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F3436E-2B38-4212-8C4A-AEF34B4CA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83162"/>
              </p:ext>
            </p:extLst>
          </p:nvPr>
        </p:nvGraphicFramePr>
        <p:xfrm>
          <a:off x="29688995" y="9757216"/>
          <a:ext cx="13086708" cy="10769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5896">
                  <a:extLst>
                    <a:ext uri="{9D8B030D-6E8A-4147-A177-3AD203B41FA5}">
                      <a16:colId xmlns:a16="http://schemas.microsoft.com/office/drawing/2014/main" val="487645434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661269421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1716362204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4002674602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912629340"/>
                    </a:ext>
                  </a:extLst>
                </a:gridCol>
              </a:tblGrid>
              <a:tr h="11855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 mph Speeding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 mph Speeding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 mph Speeding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 mph Speeding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176261"/>
                  </a:ext>
                </a:extLst>
              </a:tr>
              <a:tr h="835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218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Volume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0.9543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0.9597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0.6194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0.6056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61483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Weekend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1.0768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1.0964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1.0793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1.0838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48496000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Rush Hour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1.2013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1.1607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insignificant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6121862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Evening Rush Hour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1.1331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1.0423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insignificant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212993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1.3272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1.3105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1.4544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1.5914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289343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1.3173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1.2863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1.4724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506167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Stay-at-home-order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1.2673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1.3429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1.5402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1.6641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29518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Stay-at-home-order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1.2123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1.2672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1.4285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1.5806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85649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Limit50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0.2111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0.3705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0.5786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778489"/>
                  </a:ext>
                </a:extLst>
              </a:tr>
              <a:tr h="874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Limit55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0.4689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0.2807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0.2804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08505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insignificant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71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6EA45B-2692-425D-9DF2-CB451713D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16060"/>
              </p:ext>
            </p:extLst>
          </p:nvPr>
        </p:nvGraphicFramePr>
        <p:xfrm>
          <a:off x="15117760" y="10123585"/>
          <a:ext cx="13100390" cy="596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592">
                  <a:extLst>
                    <a:ext uri="{9D8B030D-6E8A-4147-A177-3AD203B41FA5}">
                      <a16:colId xmlns:a16="http://schemas.microsoft.com/office/drawing/2014/main" val="2787630716"/>
                    </a:ext>
                  </a:extLst>
                </a:gridCol>
                <a:gridCol w="2112166">
                  <a:extLst>
                    <a:ext uri="{9D8B030D-6E8A-4147-A177-3AD203B41FA5}">
                      <a16:colId xmlns:a16="http://schemas.microsoft.com/office/drawing/2014/main" val="1356822212"/>
                    </a:ext>
                  </a:extLst>
                </a:gridCol>
                <a:gridCol w="1821908">
                  <a:extLst>
                    <a:ext uri="{9D8B030D-6E8A-4147-A177-3AD203B41FA5}">
                      <a16:colId xmlns:a16="http://schemas.microsoft.com/office/drawing/2014/main" val="711143698"/>
                    </a:ext>
                  </a:extLst>
                </a:gridCol>
                <a:gridCol w="1821908">
                  <a:extLst>
                    <a:ext uri="{9D8B030D-6E8A-4147-A177-3AD203B41FA5}">
                      <a16:colId xmlns:a16="http://schemas.microsoft.com/office/drawing/2014/main" val="3576342991"/>
                    </a:ext>
                  </a:extLst>
                </a:gridCol>
                <a:gridCol w="1821908">
                  <a:extLst>
                    <a:ext uri="{9D8B030D-6E8A-4147-A177-3AD203B41FA5}">
                      <a16:colId xmlns:a16="http://schemas.microsoft.com/office/drawing/2014/main" val="2658672304"/>
                    </a:ext>
                  </a:extLst>
                </a:gridCol>
                <a:gridCol w="1821908">
                  <a:extLst>
                    <a:ext uri="{9D8B030D-6E8A-4147-A177-3AD203B41FA5}">
                      <a16:colId xmlns:a16="http://schemas.microsoft.com/office/drawing/2014/main" val="1216955803"/>
                    </a:ext>
                  </a:extLst>
                </a:gridCol>
              </a:tblGrid>
              <a:tr h="383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Day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Month/Year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&gt;50mph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&gt;60mph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&gt;70mph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Volume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422933"/>
                  </a:ext>
                </a:extLst>
              </a:tr>
              <a:tr h="423131">
                <a:tc rowSpan="6">
                  <a:txBody>
                    <a:bodyPr/>
                    <a:lstStyle/>
                    <a:p>
                      <a:pPr marL="0" marR="0" lvl="0" indent="0" algn="l" defTabSz="2085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 Rush Hour </a:t>
                      </a:r>
                    </a:p>
                    <a:p>
                      <a:pPr marL="0" marR="0" lvl="0" indent="0" algn="l" defTabSz="2085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AM - 10 AM)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2019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344576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2020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48.06%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627202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2021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48.39%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359045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2019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144285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2020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50.42%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985955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2021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2191741"/>
                  </a:ext>
                </a:extLst>
              </a:tr>
              <a:tr h="423131">
                <a:tc rowSpan="6"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Evening Rush Hour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PM - 7 PM)</a:t>
                      </a:r>
                    </a:p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2019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54.57%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344645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2020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6.84%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5859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0409358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April, 2021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52.48%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624193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2019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55.14%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9663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731820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2020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7.20%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8182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100985"/>
                  </a:ext>
                </a:extLst>
              </a:tr>
              <a:tr h="42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May, 2021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50.04%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9651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2124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sterTemplateLandscape_Industrial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2531A09F5AC4F8065D5397F5FF8F8" ma:contentTypeVersion="13" ma:contentTypeDescription="Create a new document." ma:contentTypeScope="" ma:versionID="a44b719156b9488509ac54e3db2ef097">
  <xsd:schema xmlns:xsd="http://www.w3.org/2001/XMLSchema" xmlns:xs="http://www.w3.org/2001/XMLSchema" xmlns:p="http://schemas.microsoft.com/office/2006/metadata/properties" xmlns:ns2="2d158fa6-04c4-4b0b-9211-ddc5f24494d5" xmlns:ns3="0f169feb-6904-43e8-99c0-9fedfdfa937f" targetNamespace="http://schemas.microsoft.com/office/2006/metadata/properties" ma:root="true" ma:fieldsID="0ac257700bf034aa504499de4fc88220" ns2:_="" ns3:_="">
    <xsd:import namespace="2d158fa6-04c4-4b0b-9211-ddc5f24494d5"/>
    <xsd:import namespace="0f169feb-6904-43e8-99c0-9fedfdfa93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58fa6-04c4-4b0b-9211-ddc5f244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9feb-6904-43e8-99c0-9fedfdfa9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E7288-1A87-4FC6-81AB-F5A45037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3B258-11CA-4C4C-A2F5-3152A9FE9EF1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f169feb-6904-43e8-99c0-9fedfdfa937f"/>
    <ds:schemaRef ds:uri="2d158fa6-04c4-4b0b-9211-ddc5f24494d5"/>
  </ds:schemaRefs>
</ds:datastoreItem>
</file>

<file path=customXml/itemProps3.xml><?xml version="1.0" encoding="utf-8"?>
<ds:datastoreItem xmlns:ds="http://schemas.openxmlformats.org/officeDocument/2006/customXml" ds:itemID="{45FB92BE-82E0-4D69-87B7-D153C8D88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58fa6-04c4-4b0b-9211-ddc5f24494d5"/>
    <ds:schemaRef ds:uri="0f169feb-6904-43e8-99c0-9fedfdfa9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PosterTemplateLandscape_IndustrialTesting.pot</Template>
  <TotalTime>844</TotalTime>
  <Words>851</Words>
  <Application>Microsoft Office PowerPoint</Application>
  <PresentationFormat>Custom</PresentationFormat>
  <Paragraphs>174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Rockwell</vt:lpstr>
      <vt:lpstr>Times New Roman</vt:lpstr>
      <vt:lpstr>Wingdings</vt:lpstr>
      <vt:lpstr>PosterTemplateLandscape_IndustrialTesting</vt:lpstr>
      <vt:lpstr>Analyzing Traffic Speeding Behavior during Covid-19 in Maine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Palmer</dc:creator>
  <cp:lastModifiedBy>Amirhossein Shahlaeegilan</cp:lastModifiedBy>
  <cp:revision>72</cp:revision>
  <dcterms:created xsi:type="dcterms:W3CDTF">2013-01-04T18:36:07Z</dcterms:created>
  <dcterms:modified xsi:type="dcterms:W3CDTF">2021-10-27T18:07:35Z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0x0101004B82531A09F5AC4F8065D5397F5FF8F8</vt:lpwstr>
  </property>
  <property fmtid="{D5CDD505-2E9C-101B-9397-08002B2CF9AE}" pid="3" name="Order">
    <vt:r8>900</vt:r8>
  </property>
</Properties>
</file>