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6858000" cy="9144000"/>
  <p:defaultTextStyle>
    <a:defPPr>
      <a:defRPr lang="en-US"/>
    </a:defPPr>
    <a:lvl1pPr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2193673" indent="-1736525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4387346" indent="-3473052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6582607" indent="-5211165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8776280" indent="-6947690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738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885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033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181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B3B"/>
    <a:srgbClr val="0E0F33"/>
    <a:srgbClr val="F2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4819"/>
  </p:normalViewPr>
  <p:slideViewPr>
    <p:cSldViewPr snapToGrid="0" snapToObjects="1">
      <p:cViewPr>
        <p:scale>
          <a:sx n="30" d="100"/>
          <a:sy n="30" d="100"/>
        </p:scale>
        <p:origin x="1368" y="-696"/>
      </p:cViewPr>
      <p:guideLst>
        <p:guide orient="horz" pos="10368"/>
        <p:guide pos="138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3BCA96-AA2C-0743-9CFE-8FE2649A7D4D}" type="datetimeFigureOut">
              <a:rPr lang="en-US"/>
              <a:pPr>
                <a:defRPr/>
              </a:pPr>
              <a:t>10/27/21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0DC7FA-5E92-7F4A-8DB4-2367971C9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E0E2-86A7-4916-B723-754328BD2D1B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8789F-EB83-4221-A7F4-CD9FF40A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68" y="3609701"/>
            <a:ext cx="37307520" cy="2219558"/>
          </a:xfrm>
          <a:prstGeom prst="rect">
            <a:avLst/>
          </a:prstGeom>
        </p:spPr>
        <p:txBody>
          <a:bodyPr lIns="417010" tIns="208505" rIns="417010" bIns="208505"/>
          <a:lstStyle>
            <a:lvl1pPr algn="l">
              <a:defRPr sz="12500" b="1" i="0">
                <a:solidFill>
                  <a:srgbClr val="F2EBCD"/>
                </a:solidFill>
                <a:latin typeface="Rockwell"/>
                <a:cs typeface="Rockwel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648" y="6631480"/>
            <a:ext cx="30723840" cy="2554559"/>
          </a:xfrm>
          <a:prstGeom prst="rect">
            <a:avLst/>
          </a:prstGeom>
        </p:spPr>
        <p:txBody>
          <a:bodyPr lIns="417010" tIns="208505" rIns="417010" bIns="208505"/>
          <a:lstStyle>
            <a:lvl1pPr marL="0" indent="0" algn="l">
              <a:buNone/>
              <a:defRPr sz="7000" b="0" i="0">
                <a:solidFill>
                  <a:srgbClr val="F2EBCD"/>
                </a:solidFill>
                <a:latin typeface="Rockwell"/>
                <a:cs typeface="Rockwell"/>
              </a:defRPr>
            </a:lvl1pPr>
            <a:lvl2pPr marL="208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5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9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3669362"/>
            <a:ext cx="43891200" cy="3598797"/>
          </a:xfrm>
          <a:prstGeom prst="rect">
            <a:avLst/>
          </a:prstGeom>
          <a:solidFill>
            <a:srgbClr val="0F1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rtlCol="0" anchor="ctr"/>
          <a:lstStyle/>
          <a:p>
            <a:pPr algn="ctr"/>
            <a:endParaRPr lang="en-US" sz="8630"/>
          </a:p>
        </p:txBody>
      </p:sp>
      <p:sp>
        <p:nvSpPr>
          <p:cNvPr id="6" name="Rectangle 5"/>
          <p:cNvSpPr/>
          <p:nvPr userDrawn="1"/>
        </p:nvSpPr>
        <p:spPr>
          <a:xfrm>
            <a:off x="-79373" y="32106908"/>
            <a:ext cx="44259203" cy="811493"/>
          </a:xfrm>
          <a:prstGeom prst="rect">
            <a:avLst/>
          </a:prstGeom>
          <a:solidFill>
            <a:srgbClr val="0F1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rtlCol="0" anchor="ctr"/>
          <a:lstStyle/>
          <a:p>
            <a:pPr algn="ctr"/>
            <a:endParaRPr lang="en-US" sz="863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1329"/>
            <a:ext cx="12131040" cy="2280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491" y="545344"/>
            <a:ext cx="2893897" cy="2971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084448" rtl="0" eaLnBrk="1" fontAlgn="base" hangingPunct="1">
        <a:spcBef>
          <a:spcPct val="0"/>
        </a:spcBef>
        <a:spcAft>
          <a:spcPct val="0"/>
        </a:spcAft>
        <a:defRPr sz="20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34386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68771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03157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737543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2582" indent="-1562582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87605" indent="-1303157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212629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297077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381525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467783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2834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37886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2937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5051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0103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5154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0206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5257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0309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95360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0412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tif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12" Type="http://schemas.openxmlformats.org/officeDocument/2006/relationships/image" Target="../media/image13.jpe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hyperlink" Target="http://metroforensics.blogspot.com/2016/08/bridgeriggers-aspen-75-under-bridg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emf"/><Relationship Id="rId15" Type="http://schemas.openxmlformats.org/officeDocument/2006/relationships/hyperlink" Target="https://www.fhwa.dot.gov/bridge/britab.cfm" TargetMode="External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1670787" y="8006674"/>
            <a:ext cx="12560198" cy="725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Background</a:t>
            </a:r>
          </a:p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Bridge conditions according to the Federal Highway Administration (FHWA) database (2021):</a:t>
            </a:r>
          </a:p>
          <a:p>
            <a:pPr algn="just"/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 </a:t>
            </a: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</p:txBody>
      </p:sp>
      <p:sp>
        <p:nvSpPr>
          <p:cNvPr id="2049" name="Title 1"/>
          <p:cNvSpPr>
            <a:spLocks noGrp="1"/>
          </p:cNvSpPr>
          <p:nvPr>
            <p:ph type="ctrTitle"/>
          </p:nvPr>
        </p:nvSpPr>
        <p:spPr bwMode="auto">
          <a:xfrm>
            <a:off x="1726520" y="3768247"/>
            <a:ext cx="36563096" cy="203438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914377">
              <a:lnSpc>
                <a:spcPct val="90000"/>
              </a:lnSpc>
            </a:pPr>
            <a:r>
              <a:rPr lang="en-US" sz="105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UAV Applications for Bridge Inspection</a:t>
            </a:r>
          </a:p>
        </p:txBody>
      </p:sp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 bwMode="auto">
          <a:xfrm>
            <a:off x="1670786" y="5567743"/>
            <a:ext cx="40493894" cy="234143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6800" dirty="0">
                <a:solidFill>
                  <a:schemeClr val="bg1"/>
                </a:solidFill>
                <a:latin typeface="Arial"/>
                <a:cs typeface="Arial"/>
              </a:rPr>
              <a:t>Zahra </a:t>
            </a:r>
            <a:r>
              <a:rPr lang="en-US" sz="6800" dirty="0" err="1">
                <a:solidFill>
                  <a:schemeClr val="bg1"/>
                </a:solidFill>
                <a:latin typeface="Arial"/>
                <a:cs typeface="Arial"/>
              </a:rPr>
              <a:t>Ameli</a:t>
            </a:r>
            <a:r>
              <a:rPr lang="en-US" sz="6800" dirty="0">
                <a:solidFill>
                  <a:schemeClr val="bg1"/>
                </a:solidFill>
                <a:latin typeface="Arial"/>
                <a:cs typeface="Arial"/>
              </a:rPr>
              <a:t>, Civil Engineering department, University of Maine      Advisor: Eric Landis, </a:t>
            </a:r>
            <a:r>
              <a:rPr lang="en-US" sz="6800" dirty="0" err="1">
                <a:solidFill>
                  <a:schemeClr val="bg1"/>
                </a:solidFill>
                <a:latin typeface="Arial"/>
                <a:cs typeface="Arial"/>
              </a:rPr>
              <a:t>Ph.D</a:t>
            </a:r>
            <a:r>
              <a:rPr lang="en-US" sz="6800" dirty="0">
                <a:solidFill>
                  <a:schemeClr val="bg1"/>
                </a:solidFill>
                <a:latin typeface="Arial"/>
                <a:cs typeface="Arial"/>
              </a:rPr>
              <a:t>, P.E.</a:t>
            </a:r>
          </a:p>
          <a:p>
            <a:endParaRPr lang="en-US" sz="6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3789" y="15579682"/>
            <a:ext cx="12185635" cy="6981228"/>
          </a:xfrm>
          <a:prstGeom prst="rect">
            <a:avLst/>
          </a:prstGeom>
          <a:noFill/>
          <a:ln>
            <a:solidFill>
              <a:srgbClr val="0F1B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anchor="ctr"/>
          <a:lstStyle/>
          <a:p>
            <a:pPr algn="ctr" defTabSz="20850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1738055" y="22658410"/>
            <a:ext cx="12500293" cy="98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Figure2. a) UBIT overturns on a Bridge in Rhode Island [2] b) UAV capturing images of a bridge deck in Minnesota [3]</a:t>
            </a: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29597149" y="23518645"/>
            <a:ext cx="11796902" cy="53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Figure 3. future research direction for automating bridge inspection </a:t>
            </a:r>
          </a:p>
        </p:txBody>
      </p:sp>
      <p:sp>
        <p:nvSpPr>
          <p:cNvPr id="2059" name="Rectangle 16"/>
          <p:cNvSpPr>
            <a:spLocks noChangeArrowheads="1"/>
          </p:cNvSpPr>
          <p:nvPr/>
        </p:nvSpPr>
        <p:spPr bwMode="auto">
          <a:xfrm>
            <a:off x="16408230" y="14834728"/>
            <a:ext cx="10631884" cy="98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Figure 2. The blue color represents states which are using or planning to use UAV in bridge inspection</a:t>
            </a:r>
          </a:p>
        </p:txBody>
      </p:sp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15049258" y="24804790"/>
            <a:ext cx="13533120" cy="784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Future research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Optimized sensor and drone selection based on the mission requirements and type of the bridge to be inspected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Automated flight path planning considering full/maximum coverage, collision avoidance, and minimum time of flight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UAV navigation in the GPS-denied environment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Accurate 3D reconstruction of bridge elements to visualize the structure in full detail and locate and map defects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Developing advanced ML algorithms such as convolutional neural network (CNN) for automotive detection, quantification and identification of defects</a:t>
            </a:r>
          </a:p>
          <a:p>
            <a:pPr algn="just"/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15049258" y="15907838"/>
            <a:ext cx="13476739" cy="90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Example Applications</a:t>
            </a:r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algn="just"/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Practical field studies using UAVs for bridge inspections have been conducted by individual state Departments of Transportation (DOTs) such as: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Connecticut, Kentucky, South Carolina and Alaska DOTs studies the applicability of UAV for bridge inspection purposes.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Minnesota DOT deployed UAV to inspect several bridges with various size and material and identifying concrete delamination using IRT sensors, efficiently document deficiencies and communicate inspection results.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Idaho DOT research team built a mockup bridge with pre-existing deficiencies and utilized UAV to find out optimal lighting and camera distance for fatigue crack detection. </a:t>
            </a:r>
          </a:p>
        </p:txBody>
      </p:sp>
      <p:pic>
        <p:nvPicPr>
          <p:cNvPr id="17" name="Picture 2" descr="Image for post">
            <a:extLst>
              <a:ext uri="{FF2B5EF4-FFF2-40B4-BE49-F238E27FC236}">
                <a16:creationId xmlns:a16="http://schemas.microsoft.com/office/drawing/2014/main" id="{C7D45A4B-E792-1541-A960-C07150F1B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/>
          <a:stretch/>
        </p:blipFill>
        <p:spPr bwMode="auto">
          <a:xfrm>
            <a:off x="1796037" y="15579683"/>
            <a:ext cx="5880792" cy="69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mage result for most recent drone for bridge inspection">
            <a:extLst>
              <a:ext uri="{FF2B5EF4-FFF2-40B4-BE49-F238E27FC236}">
                <a16:creationId xmlns:a16="http://schemas.microsoft.com/office/drawing/2014/main" id="{6F469C48-55D5-B64A-9B74-42EA8E30D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1"/>
          <a:stretch/>
        </p:blipFill>
        <p:spPr bwMode="auto">
          <a:xfrm>
            <a:off x="7676829" y="15579682"/>
            <a:ext cx="6302595" cy="69495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153991-D68C-754F-BB50-077A03D368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 b="1919"/>
          <a:stretch/>
        </p:blipFill>
        <p:spPr>
          <a:xfrm>
            <a:off x="16437745" y="8113610"/>
            <a:ext cx="10583805" cy="6721118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D078C1F-B2AD-F840-9D4B-9E4F8CF8643A}"/>
              </a:ext>
            </a:extLst>
          </p:cNvPr>
          <p:cNvSpPr/>
          <p:nvPr/>
        </p:nvSpPr>
        <p:spPr>
          <a:xfrm>
            <a:off x="30295119" y="8801768"/>
            <a:ext cx="11242123" cy="1255600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B9AE7A-00F2-D845-8B25-2813FFCDAF0E}"/>
              </a:ext>
            </a:extLst>
          </p:cNvPr>
          <p:cNvSpPr/>
          <p:nvPr/>
        </p:nvSpPr>
        <p:spPr>
          <a:xfrm>
            <a:off x="29595831" y="13127605"/>
            <a:ext cx="4388078" cy="3393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8C6A282-09DD-4044-971F-F12C7E518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2131" y="14066667"/>
            <a:ext cx="4217953" cy="23425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F02A726-D870-774B-ACD0-B90DC6C549EE}"/>
              </a:ext>
            </a:extLst>
          </p:cNvPr>
          <p:cNvSpPr txBox="1"/>
          <p:nvPr/>
        </p:nvSpPr>
        <p:spPr>
          <a:xfrm>
            <a:off x="30295119" y="13329989"/>
            <a:ext cx="341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acquisition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5F44FE-F332-E943-ADCD-22188AFA122F}"/>
              </a:ext>
            </a:extLst>
          </p:cNvPr>
          <p:cNvSpPr/>
          <p:nvPr/>
        </p:nvSpPr>
        <p:spPr>
          <a:xfrm>
            <a:off x="31948632" y="8032546"/>
            <a:ext cx="4095053" cy="2897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41307-4F64-2748-983D-D67FF00A0708}"/>
              </a:ext>
            </a:extLst>
          </p:cNvPr>
          <p:cNvSpPr txBox="1"/>
          <p:nvPr/>
        </p:nvSpPr>
        <p:spPr>
          <a:xfrm>
            <a:off x="32048657" y="8032148"/>
            <a:ext cx="3891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3D Model </a:t>
            </a:r>
          </a:p>
          <a:p>
            <a:pPr algn="ctr"/>
            <a:r>
              <a:rPr lang="en-US" dirty="0"/>
              <a:t>Construction</a:t>
            </a:r>
          </a:p>
        </p:txBody>
      </p:sp>
      <p:pic>
        <p:nvPicPr>
          <p:cNvPr id="34" name="Picture 6" descr="Virtual Design + Construction - Brasfield &amp; Gorrie">
            <a:extLst>
              <a:ext uri="{FF2B5EF4-FFF2-40B4-BE49-F238E27FC236}">
                <a16:creationId xmlns:a16="http://schemas.microsoft.com/office/drawing/2014/main" id="{C560A257-02CF-0743-9156-AF44541F6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9734" r="8005" b="31333"/>
          <a:stretch/>
        </p:blipFill>
        <p:spPr bwMode="auto">
          <a:xfrm rot="1920926">
            <a:off x="31290025" y="14566289"/>
            <a:ext cx="1589337" cy="7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rapezoid 20">
            <a:extLst>
              <a:ext uri="{FF2B5EF4-FFF2-40B4-BE49-F238E27FC236}">
                <a16:creationId xmlns:a16="http://schemas.microsoft.com/office/drawing/2014/main" id="{4F8F7BBE-B57F-4349-A917-CAF8547CA777}"/>
              </a:ext>
            </a:extLst>
          </p:cNvPr>
          <p:cNvSpPr/>
          <p:nvPr/>
        </p:nvSpPr>
        <p:spPr>
          <a:xfrm rot="2244221">
            <a:off x="31416519" y="14775711"/>
            <a:ext cx="366978" cy="842068"/>
          </a:xfrm>
          <a:custGeom>
            <a:avLst/>
            <a:gdLst>
              <a:gd name="connsiteX0" fmla="*/ 0 w 173736"/>
              <a:gd name="connsiteY0" fmla="*/ 539496 h 539496"/>
              <a:gd name="connsiteX1" fmla="*/ 43434 w 173736"/>
              <a:gd name="connsiteY1" fmla="*/ 0 h 539496"/>
              <a:gd name="connsiteX2" fmla="*/ 130302 w 173736"/>
              <a:gd name="connsiteY2" fmla="*/ 0 h 539496"/>
              <a:gd name="connsiteX3" fmla="*/ 173736 w 173736"/>
              <a:gd name="connsiteY3" fmla="*/ 539496 h 539496"/>
              <a:gd name="connsiteX4" fmla="*/ 0 w 173736"/>
              <a:gd name="connsiteY4" fmla="*/ 539496 h 539496"/>
              <a:gd name="connsiteX0" fmla="*/ 0 w 283464"/>
              <a:gd name="connsiteY0" fmla="*/ 539496 h 557784"/>
              <a:gd name="connsiteX1" fmla="*/ 43434 w 283464"/>
              <a:gd name="connsiteY1" fmla="*/ 0 h 557784"/>
              <a:gd name="connsiteX2" fmla="*/ 130302 w 283464"/>
              <a:gd name="connsiteY2" fmla="*/ 0 h 557784"/>
              <a:gd name="connsiteX3" fmla="*/ 283464 w 283464"/>
              <a:gd name="connsiteY3" fmla="*/ 557784 h 557784"/>
              <a:gd name="connsiteX4" fmla="*/ 0 w 283464"/>
              <a:gd name="connsiteY4" fmla="*/ 539496 h 557784"/>
              <a:gd name="connsiteX0" fmla="*/ 0 w 466344"/>
              <a:gd name="connsiteY0" fmla="*/ 548640 h 557784"/>
              <a:gd name="connsiteX1" fmla="*/ 226314 w 466344"/>
              <a:gd name="connsiteY1" fmla="*/ 0 h 557784"/>
              <a:gd name="connsiteX2" fmla="*/ 313182 w 466344"/>
              <a:gd name="connsiteY2" fmla="*/ 0 h 557784"/>
              <a:gd name="connsiteX3" fmla="*/ 466344 w 466344"/>
              <a:gd name="connsiteY3" fmla="*/ 557784 h 557784"/>
              <a:gd name="connsiteX4" fmla="*/ 0 w 466344"/>
              <a:gd name="connsiteY4" fmla="*/ 548640 h 557784"/>
              <a:gd name="connsiteX0" fmla="*/ 0 w 426187"/>
              <a:gd name="connsiteY0" fmla="*/ 586456 h 586456"/>
              <a:gd name="connsiteX1" fmla="*/ 186157 w 426187"/>
              <a:gd name="connsiteY1" fmla="*/ 0 h 586456"/>
              <a:gd name="connsiteX2" fmla="*/ 273025 w 426187"/>
              <a:gd name="connsiteY2" fmla="*/ 0 h 586456"/>
              <a:gd name="connsiteX3" fmla="*/ 426187 w 426187"/>
              <a:gd name="connsiteY3" fmla="*/ 557784 h 586456"/>
              <a:gd name="connsiteX4" fmla="*/ 0 w 426187"/>
              <a:gd name="connsiteY4" fmla="*/ 586456 h 586456"/>
              <a:gd name="connsiteX0" fmla="*/ 0 w 426187"/>
              <a:gd name="connsiteY0" fmla="*/ 548640 h 557784"/>
              <a:gd name="connsiteX1" fmla="*/ 186157 w 426187"/>
              <a:gd name="connsiteY1" fmla="*/ 0 h 557784"/>
              <a:gd name="connsiteX2" fmla="*/ 273025 w 426187"/>
              <a:gd name="connsiteY2" fmla="*/ 0 h 557784"/>
              <a:gd name="connsiteX3" fmla="*/ 426187 w 426187"/>
              <a:gd name="connsiteY3" fmla="*/ 557784 h 557784"/>
              <a:gd name="connsiteX4" fmla="*/ 0 w 426187"/>
              <a:gd name="connsiteY4" fmla="*/ 548640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187" h="557784">
                <a:moveTo>
                  <a:pt x="0" y="548640"/>
                </a:moveTo>
                <a:lnTo>
                  <a:pt x="186157" y="0"/>
                </a:lnTo>
                <a:lnTo>
                  <a:pt x="273025" y="0"/>
                </a:lnTo>
                <a:lnTo>
                  <a:pt x="426187" y="557784"/>
                </a:lnTo>
                <a:lnTo>
                  <a:pt x="0" y="54864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937762B-91B0-7F42-9902-18B922C9F7BB}"/>
              </a:ext>
            </a:extLst>
          </p:cNvPr>
          <p:cNvSpPr txBox="1">
            <a:spLocks/>
          </p:cNvSpPr>
          <p:nvPr/>
        </p:nvSpPr>
        <p:spPr>
          <a:xfrm>
            <a:off x="29595831" y="16705877"/>
            <a:ext cx="5923860" cy="17098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20844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7000" b="0" i="0" kern="1200">
                <a:solidFill>
                  <a:srgbClr val="F2EBCD"/>
                </a:solidFill>
                <a:latin typeface="Rockwell"/>
                <a:ea typeface="ＭＳ Ｐゴシック" charset="0"/>
                <a:cs typeface="Rockwell"/>
              </a:defRPr>
            </a:lvl1pPr>
            <a:lvl2pPr marL="2085051" indent="0" algn="ctr" defTabSz="20844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7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4170103" indent="0" algn="ctr" defTabSz="20844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9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6255154" indent="0" algn="ctr" defTabSz="20844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8340206" indent="0" algn="ctr" defTabSz="20844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10425257" indent="0" algn="ctr" defTabSz="208505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10309" indent="0" algn="ctr" defTabSz="208505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595360" indent="0" algn="ctr" defTabSz="208505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680412" indent="0" algn="ctr" defTabSz="208505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sensor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Flight path planning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26FE49-8BA7-4342-911E-63A1B504E5EC}"/>
              </a:ext>
            </a:extLst>
          </p:cNvPr>
          <p:cNvSpPr txBox="1">
            <a:spLocks/>
          </p:cNvSpPr>
          <p:nvPr/>
        </p:nvSpPr>
        <p:spPr>
          <a:xfrm>
            <a:off x="35854592" y="16575817"/>
            <a:ext cx="6898727" cy="1635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defTabSz="914377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Image registration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Deep learning algorithms to detect, classify and quantify the defects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2201D-0AC8-6947-8B1F-1DDA25833654}"/>
              </a:ext>
            </a:extLst>
          </p:cNvPr>
          <p:cNvSpPr/>
          <p:nvPr/>
        </p:nvSpPr>
        <p:spPr>
          <a:xfrm>
            <a:off x="38207272" y="13127605"/>
            <a:ext cx="4307132" cy="3393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D079D0-698F-8549-8660-B08612DB1277}"/>
              </a:ext>
            </a:extLst>
          </p:cNvPr>
          <p:cNvSpPr txBox="1"/>
          <p:nvPr/>
        </p:nvSpPr>
        <p:spPr>
          <a:xfrm>
            <a:off x="38934499" y="13256495"/>
            <a:ext cx="318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Gill Sans MT" panose="020B0502020104020203" pitchFamily="34" charset="0"/>
              </a:defRPr>
            </a:lvl1pPr>
          </a:lstStyle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Image processing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CCE8F8-AD7C-2043-9C30-435117A27FE4}"/>
              </a:ext>
            </a:extLst>
          </p:cNvPr>
          <p:cNvSpPr/>
          <p:nvPr/>
        </p:nvSpPr>
        <p:spPr>
          <a:xfrm>
            <a:off x="32556711" y="11167083"/>
            <a:ext cx="7380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Feature extraction and matching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Sparse and dense point reconstruction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Quality evaluation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7A889EB-C553-B648-BDC2-30AC12FF7A5D}"/>
              </a:ext>
            </a:extLst>
          </p:cNvPr>
          <p:cNvSpPr/>
          <p:nvPr/>
        </p:nvSpPr>
        <p:spPr>
          <a:xfrm>
            <a:off x="36425100" y="8015807"/>
            <a:ext cx="3935738" cy="2914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5DBDE3-BCE1-334A-A4A8-DC734FAA1F14}"/>
              </a:ext>
            </a:extLst>
          </p:cNvPr>
          <p:cNvSpPr txBox="1"/>
          <p:nvPr/>
        </p:nvSpPr>
        <p:spPr>
          <a:xfrm>
            <a:off x="36290366" y="8000304"/>
            <a:ext cx="3804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Photorealistic 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44E5DA-44F4-2D4E-B089-E51C01041A3F}"/>
              </a:ext>
            </a:extLst>
          </p:cNvPr>
          <p:cNvSpPr/>
          <p:nvPr/>
        </p:nvSpPr>
        <p:spPr>
          <a:xfrm>
            <a:off x="32634126" y="18882619"/>
            <a:ext cx="6898727" cy="3299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A64874-99C9-8343-A35D-79D6F764CBBA}"/>
              </a:ext>
            </a:extLst>
          </p:cNvPr>
          <p:cNvSpPr/>
          <p:nvPr/>
        </p:nvSpPr>
        <p:spPr>
          <a:xfrm>
            <a:off x="32772473" y="22192795"/>
            <a:ext cx="7305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Defect growth tracking over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Location mapping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00821D1-0613-474E-95BD-FB6DADFBB5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1" t="2281" r="13373"/>
          <a:stretch/>
        </p:blipFill>
        <p:spPr>
          <a:xfrm>
            <a:off x="36268401" y="19951673"/>
            <a:ext cx="3256541" cy="20314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FC6197B-FEA5-4241-9833-69915B3F3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78802" y="8943279"/>
            <a:ext cx="3660843" cy="18310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2A8BC0-D8EC-004A-89BF-62B4488301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10725" y="8901922"/>
            <a:ext cx="3680415" cy="181541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504AFF9-C5C3-9C41-AF69-41268CC11C66}"/>
              </a:ext>
            </a:extLst>
          </p:cNvPr>
          <p:cNvSpPr/>
          <p:nvPr/>
        </p:nvSpPr>
        <p:spPr>
          <a:xfrm>
            <a:off x="33658003" y="19092963"/>
            <a:ext cx="4850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Development of AB-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BrIM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D2B1CF5-13FD-C542-A984-61D7D738D6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67307" y="19845902"/>
            <a:ext cx="3466089" cy="210632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4D81CD-B12A-F544-AA5B-5679748721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9825" y="29622867"/>
            <a:ext cx="3849247" cy="202085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C12A4D5-C7B8-4B43-8359-A1EED368380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4383" b="22193"/>
          <a:stretch/>
        </p:blipFill>
        <p:spPr>
          <a:xfrm>
            <a:off x="1456363" y="29276329"/>
            <a:ext cx="8128000" cy="271393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D2838F7-15EF-764E-90B6-E6A3B9CFC8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9020" y="11409566"/>
            <a:ext cx="5475839" cy="312905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8ADADAE-A2B6-094F-A7BF-BAC483275A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02568" y="11377458"/>
            <a:ext cx="5514296" cy="31932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A9FEFD-5A79-D44A-820C-399F890407E7}"/>
              </a:ext>
            </a:extLst>
          </p:cNvPr>
          <p:cNvSpPr/>
          <p:nvPr/>
        </p:nvSpPr>
        <p:spPr>
          <a:xfrm>
            <a:off x="1726521" y="14206683"/>
            <a:ext cx="12252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Figure 1, Bridge condition a) The United States, Total number of bridges: 619,622 b) State of Maine, Total number of bridges: 2,485 [1]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7D6A41-E790-5542-A728-264C8B324F80}"/>
              </a:ext>
            </a:extLst>
          </p:cNvPr>
          <p:cNvSpPr/>
          <p:nvPr/>
        </p:nvSpPr>
        <p:spPr>
          <a:xfrm>
            <a:off x="29543225" y="24370033"/>
            <a:ext cx="132100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600" b="1" dirty="0">
                <a:solidFill>
                  <a:srgbClr val="0F1B3B"/>
                </a:solidFill>
                <a:latin typeface="Arial"/>
                <a:cs typeface="Arial"/>
              </a:rPr>
              <a:t>Conclusion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UAV is a versatile tool to capture high quality images in a short period of time but manually processing the images is still time consuming and subject to human errors.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The UAV-enabled inspection technology in conjunction with advanced sensing technologies and artificial intelligence algorithms provides the opportunity to robotically and accurately perform bridge inspections.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24DFFD-87A5-0D4F-86CC-5946C75D9900}"/>
              </a:ext>
            </a:extLst>
          </p:cNvPr>
          <p:cNvSpPr/>
          <p:nvPr/>
        </p:nvSpPr>
        <p:spPr>
          <a:xfrm>
            <a:off x="2353958" y="11502716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F1B3B"/>
                </a:solidFill>
                <a:latin typeface="Arial"/>
                <a:cs typeface="Arial"/>
              </a:rPr>
              <a:t>a)</a:t>
            </a:r>
            <a:endParaRPr 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4AC08A-22CC-0A4A-B606-9512AB702E59}"/>
              </a:ext>
            </a:extLst>
          </p:cNvPr>
          <p:cNvSpPr/>
          <p:nvPr/>
        </p:nvSpPr>
        <p:spPr>
          <a:xfrm>
            <a:off x="8520018" y="11475334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F1B3B"/>
                </a:solidFill>
                <a:latin typeface="Arial"/>
                <a:cs typeface="Arial"/>
              </a:rPr>
              <a:t>b)</a:t>
            </a:r>
            <a:endParaRPr lang="en-US" sz="28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9E20E38-E536-CB42-8B11-B1CF2304B08E}"/>
              </a:ext>
            </a:extLst>
          </p:cNvPr>
          <p:cNvSpPr/>
          <p:nvPr/>
        </p:nvSpPr>
        <p:spPr>
          <a:xfrm>
            <a:off x="1670785" y="23767875"/>
            <a:ext cx="12500293" cy="561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All bridges should be inspected regularly to satisfy serviceability and safety criteria (National Bridge Inspection Standard (NBIS)).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Unmanned aerial vehicles (UAVs) have the potential to improve and automate the conventional bridge inspection through: </a:t>
            </a:r>
          </a:p>
          <a:p>
            <a:pPr marL="571500" indent="-571500"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Improving data acquisition process and increasing public and inspector’s safety</a:t>
            </a:r>
          </a:p>
          <a:p>
            <a:pPr marL="571500" indent="-571500"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Cutting inspection time and reducing traffic closure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BDF31E-B5EC-3A44-9718-08A242B49510}"/>
              </a:ext>
            </a:extLst>
          </p:cNvPr>
          <p:cNvSpPr/>
          <p:nvPr/>
        </p:nvSpPr>
        <p:spPr>
          <a:xfrm>
            <a:off x="29682131" y="30006505"/>
            <a:ext cx="13533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F1B3B"/>
                </a:solidFill>
                <a:latin typeface="Arial"/>
                <a:cs typeface="Arial"/>
              </a:rPr>
              <a:t>[1] </a:t>
            </a:r>
            <a:r>
              <a:rPr lang="en-US" sz="2800" dirty="0">
                <a:solidFill>
                  <a:srgbClr val="0F1B3B"/>
                </a:solidFill>
                <a:latin typeface="Arial"/>
                <a:cs typeface="Arial"/>
                <a:hlinkClick r:id="rId15"/>
              </a:rPr>
              <a:t>https://www.fhwa.dot.gov/bridge/britab.cfm</a:t>
            </a:r>
            <a:endParaRPr lang="en-US" sz="2800" dirty="0">
              <a:solidFill>
                <a:srgbClr val="0F1B3B"/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0F1B3B"/>
                </a:solidFill>
                <a:latin typeface="Arial"/>
                <a:cs typeface="Arial"/>
              </a:rPr>
              <a:t>[2] </a:t>
            </a:r>
            <a:r>
              <a:rPr lang="en-US" sz="2800" dirty="0">
                <a:solidFill>
                  <a:srgbClr val="0F1B3B"/>
                </a:solidFill>
                <a:latin typeface="Arial"/>
                <a:cs typeface="Arial"/>
                <a:hlinkClick r:id="rId16"/>
              </a:rPr>
              <a:t>http://metroforensics.blogspot.com/2016/08/bridgeriggers-aspen-75-under-bridge.html</a:t>
            </a:r>
            <a:endParaRPr lang="en-US" sz="2800" dirty="0">
              <a:solidFill>
                <a:srgbClr val="0F1B3B"/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0F1B3B"/>
                </a:solidFill>
                <a:latin typeface="Arial"/>
                <a:cs typeface="Arial"/>
              </a:rPr>
              <a:t>[3] https://</a:t>
            </a:r>
            <a:r>
              <a:rPr lang="en-US" sz="2800" dirty="0" err="1">
                <a:solidFill>
                  <a:srgbClr val="0F1B3B"/>
                </a:solidFill>
                <a:latin typeface="Arial"/>
                <a:cs typeface="Arial"/>
              </a:rPr>
              <a:t>www.roadsbridges.com</a:t>
            </a:r>
            <a:r>
              <a:rPr lang="en-US" sz="2800" dirty="0">
                <a:solidFill>
                  <a:srgbClr val="0F1B3B"/>
                </a:solidFill>
                <a:latin typeface="Arial"/>
                <a:cs typeface="Arial"/>
              </a:rPr>
              <a:t>/will-drones-transform-bridge-inspection</a:t>
            </a:r>
          </a:p>
        </p:txBody>
      </p:sp>
      <p:pic>
        <p:nvPicPr>
          <p:cNvPr id="4" name="Picture 3" descr="A picture containing text, stone&#10;&#10;Description automatically generated">
            <a:extLst>
              <a:ext uri="{FF2B5EF4-FFF2-40B4-BE49-F238E27FC236}">
                <a16:creationId xmlns:a16="http://schemas.microsoft.com/office/drawing/2014/main" id="{428D5526-2D74-BB48-B93D-7FE5E9FC1B9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61037"/>
          <a:stretch/>
        </p:blipFill>
        <p:spPr>
          <a:xfrm>
            <a:off x="40524712" y="14003912"/>
            <a:ext cx="1695191" cy="2272871"/>
          </a:xfrm>
          <a:prstGeom prst="rect">
            <a:avLst/>
          </a:prstGeom>
        </p:spPr>
      </p:pic>
      <p:pic>
        <p:nvPicPr>
          <p:cNvPr id="7" name="Picture 6" descr="A picture containing text, stone&#10;&#10;Description automatically generated">
            <a:extLst>
              <a:ext uri="{FF2B5EF4-FFF2-40B4-BE49-F238E27FC236}">
                <a16:creationId xmlns:a16="http://schemas.microsoft.com/office/drawing/2014/main" id="{C54786ED-FB93-F445-A9C3-0CEE2EDBA9D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60783"/>
          <a:stretch/>
        </p:blipFill>
        <p:spPr>
          <a:xfrm>
            <a:off x="38571620" y="14050787"/>
            <a:ext cx="1695191" cy="22728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sterTemplateLandscape_IndustrialTes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2531A09F5AC4F8065D5397F5FF8F8" ma:contentTypeVersion="13" ma:contentTypeDescription="Create a new document." ma:contentTypeScope="" ma:versionID="a44b719156b9488509ac54e3db2ef097">
  <xsd:schema xmlns:xsd="http://www.w3.org/2001/XMLSchema" xmlns:xs="http://www.w3.org/2001/XMLSchema" xmlns:p="http://schemas.microsoft.com/office/2006/metadata/properties" xmlns:ns2="2d158fa6-04c4-4b0b-9211-ddc5f24494d5" xmlns:ns3="0f169feb-6904-43e8-99c0-9fedfdfa937f" targetNamespace="http://schemas.microsoft.com/office/2006/metadata/properties" ma:root="true" ma:fieldsID="0ac257700bf034aa504499de4fc88220" ns2:_="" ns3:_="">
    <xsd:import namespace="2d158fa6-04c4-4b0b-9211-ddc5f24494d5"/>
    <xsd:import namespace="0f169feb-6904-43e8-99c0-9fedfdfa93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58fa6-04c4-4b0b-9211-ddc5f24494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69feb-6904-43e8-99c0-9fedfdfa9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0E7288-1A87-4FC6-81AB-F5A450375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63B258-11CA-4C4C-A2F5-3152A9FE9EF1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0f169feb-6904-43e8-99c0-9fedfdfa937f"/>
    <ds:schemaRef ds:uri="http://schemas.openxmlformats.org/package/2006/metadata/core-properties"/>
    <ds:schemaRef ds:uri="http://purl.org/dc/dcmitype/"/>
    <ds:schemaRef ds:uri="2d158fa6-04c4-4b0b-9211-ddc5f24494d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5FB92BE-82E0-4D69-87B7-D153C8D88A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158fa6-04c4-4b0b-9211-ddc5f24494d5"/>
    <ds:schemaRef ds:uri="0f169feb-6904-43e8-99c0-9fedfdfa9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PosterTemplateLandscape_IndustrialTesting.pot</Template>
  <TotalTime>1609</TotalTime>
  <Words>532</Words>
  <Application>Microsoft Macintosh PowerPoint</Application>
  <PresentationFormat>Custom</PresentationFormat>
  <Paragraphs>54</Paragraphs>
  <Slides>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Rockwell</vt:lpstr>
      <vt:lpstr>Wingdings</vt:lpstr>
      <vt:lpstr>PosterTemplateLandscape_IndustrialTesting</vt:lpstr>
      <vt:lpstr>UAV Applications for Bridge Inspection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Kip Palmer</dc:creator>
  <cp:lastModifiedBy>zahra ameli</cp:lastModifiedBy>
  <cp:revision>51</cp:revision>
  <dcterms:created xsi:type="dcterms:W3CDTF">2013-01-04T18:36:07Z</dcterms:created>
  <dcterms:modified xsi:type="dcterms:W3CDTF">2021-10-28T01:49:21Z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0x0101004B82531A09F5AC4F8065D5397F5FF8F8</vt:lpwstr>
  </property>
  <property fmtid="{D5CDD505-2E9C-101B-9397-08002B2CF9AE}" pid="3" name="Order">
    <vt:r8>900</vt:r8>
  </property>
</Properties>
</file>