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9694" autoAdjust="0"/>
  </p:normalViewPr>
  <p:slideViewPr>
    <p:cSldViewPr snapToGrid="0" snapToObjects="1">
      <p:cViewPr>
        <p:scale>
          <a:sx n="28" d="100"/>
          <a:sy n="28" d="100"/>
        </p:scale>
        <p:origin x="1050" y="-1332"/>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ondiVaccariello, Andres M" userId="9555e957-9af2-4770-88aa-7892991804d0" providerId="ADAL" clId="{52D6F5C6-1558-45EA-9864-46711EE72323}"/>
    <pc:docChg chg="modSld">
      <pc:chgData name="BiondiVaccariello, Andres M" userId="9555e957-9af2-4770-88aa-7892991804d0" providerId="ADAL" clId="{52D6F5C6-1558-45EA-9864-46711EE72323}" dt="2021-10-14T14:41:05.231" v="12" actId="123"/>
      <pc:docMkLst>
        <pc:docMk/>
      </pc:docMkLst>
      <pc:sldChg chg="modSp mod">
        <pc:chgData name="BiondiVaccariello, Andres M" userId="9555e957-9af2-4770-88aa-7892991804d0" providerId="ADAL" clId="{52D6F5C6-1558-45EA-9864-46711EE72323}" dt="2021-10-14T14:41:05.231" v="12" actId="123"/>
        <pc:sldMkLst>
          <pc:docMk/>
          <pc:sldMk cId="0" sldId="256"/>
        </pc:sldMkLst>
        <pc:spChg chg="mod">
          <ac:chgData name="BiondiVaccariello, Andres M" userId="9555e957-9af2-4770-88aa-7892991804d0" providerId="ADAL" clId="{52D6F5C6-1558-45EA-9864-46711EE72323}" dt="2021-10-14T14:39:24.393" v="4" actId="123"/>
          <ac:spMkLst>
            <pc:docMk/>
            <pc:sldMk cId="0" sldId="256"/>
            <ac:spMk id="22" creationId="{B9D6040F-1EA5-40ED-9537-477694D33EB3}"/>
          </ac:spMkLst>
        </pc:spChg>
        <pc:spChg chg="mod">
          <ac:chgData name="BiondiVaccariello, Andres M" userId="9555e957-9af2-4770-88aa-7892991804d0" providerId="ADAL" clId="{52D6F5C6-1558-45EA-9864-46711EE72323}" dt="2021-10-14T14:40:24.305" v="8" actId="123"/>
          <ac:spMkLst>
            <pc:docMk/>
            <pc:sldMk cId="0" sldId="256"/>
            <ac:spMk id="36" creationId="{3332FDDD-3A74-4D86-9B93-3DE1E148CB38}"/>
          </ac:spMkLst>
        </pc:spChg>
        <pc:spChg chg="mod">
          <ac:chgData name="BiondiVaccariello, Andres M" userId="9555e957-9af2-4770-88aa-7892991804d0" providerId="ADAL" clId="{52D6F5C6-1558-45EA-9864-46711EE72323}" dt="2021-10-14T14:41:05.231" v="12" actId="123"/>
          <ac:spMkLst>
            <pc:docMk/>
            <pc:sldMk cId="0" sldId="256"/>
            <ac:spMk id="48" creationId="{79710A9C-7E87-4684-B292-1C81E28A06BE}"/>
          </ac:spMkLst>
        </pc:spChg>
      </pc:sldChg>
    </pc:docChg>
  </pc:docChgLst>
  <pc:docChgLst>
    <pc:chgData name="BiondiVaccariello, Andres M" userId="9555e957-9af2-4770-88aa-7892991804d0" providerId="ADAL" clId="{D0039238-3161-4201-A455-50AA3BDA2FCC}"/>
    <pc:docChg chg="undo custSel modSld">
      <pc:chgData name="BiondiVaccariello, Andres M" userId="9555e957-9af2-4770-88aa-7892991804d0" providerId="ADAL" clId="{D0039238-3161-4201-A455-50AA3BDA2FCC}" dt="2021-11-01T01:06:54.878" v="4559" actId="6549"/>
      <pc:docMkLst>
        <pc:docMk/>
      </pc:docMkLst>
      <pc:sldChg chg="addSp delSp modSp mod modNotesTx">
        <pc:chgData name="BiondiVaccariello, Andres M" userId="9555e957-9af2-4770-88aa-7892991804d0" providerId="ADAL" clId="{D0039238-3161-4201-A455-50AA3BDA2FCC}" dt="2021-11-01T01:06:54.878" v="4559" actId="6549"/>
        <pc:sldMkLst>
          <pc:docMk/>
          <pc:sldMk cId="0" sldId="256"/>
        </pc:sldMkLst>
        <pc:spChg chg="mod">
          <ac:chgData name="BiondiVaccariello, Andres M" userId="9555e957-9af2-4770-88aa-7892991804d0" providerId="ADAL" clId="{D0039238-3161-4201-A455-50AA3BDA2FCC}" dt="2021-10-13T04:02:28.941" v="196" actId="1076"/>
          <ac:spMkLst>
            <pc:docMk/>
            <pc:sldMk cId="0" sldId="256"/>
            <ac:spMk id="21" creationId="{46B3C9B5-AFA1-430A-B976-4A9C3802EC0F}"/>
          </ac:spMkLst>
        </pc:spChg>
        <pc:spChg chg="mod">
          <ac:chgData name="BiondiVaccariello, Andres M" userId="9555e957-9af2-4770-88aa-7892991804d0" providerId="ADAL" clId="{D0039238-3161-4201-A455-50AA3BDA2FCC}" dt="2021-10-13T04:23:15.739" v="1071" actId="1076"/>
          <ac:spMkLst>
            <pc:docMk/>
            <pc:sldMk cId="0" sldId="256"/>
            <ac:spMk id="36" creationId="{3332FDDD-3A74-4D86-9B93-3DE1E148CB38}"/>
          </ac:spMkLst>
        </pc:spChg>
        <pc:spChg chg="add del">
          <ac:chgData name="BiondiVaccariello, Andres M" userId="9555e957-9af2-4770-88aa-7892991804d0" providerId="ADAL" clId="{D0039238-3161-4201-A455-50AA3BDA2FCC}" dt="2021-10-13T04:05:21.189" v="235" actId="22"/>
          <ac:spMkLst>
            <pc:docMk/>
            <pc:sldMk cId="0" sldId="256"/>
            <ac:spMk id="44" creationId="{1A3E5F2D-0974-485C-886E-A0A765AD71DF}"/>
          </ac:spMkLst>
        </pc:spChg>
        <pc:spChg chg="add mod">
          <ac:chgData name="BiondiVaccariello, Andres M" userId="9555e957-9af2-4770-88aa-7892991804d0" providerId="ADAL" clId="{D0039238-3161-4201-A455-50AA3BDA2FCC}" dt="2021-10-18T13:27:23.540" v="1510" actId="1076"/>
          <ac:spMkLst>
            <pc:docMk/>
            <pc:sldMk cId="0" sldId="256"/>
            <ac:spMk id="45" creationId="{B15F5121-8801-4272-912A-92837F0DD9EC}"/>
          </ac:spMkLst>
        </pc:spChg>
        <pc:spChg chg="add del">
          <ac:chgData name="BiondiVaccariello, Andres M" userId="9555e957-9af2-4770-88aa-7892991804d0" providerId="ADAL" clId="{D0039238-3161-4201-A455-50AA3BDA2FCC}" dt="2021-10-13T04:16:14.324" v="551" actId="478"/>
          <ac:spMkLst>
            <pc:docMk/>
            <pc:sldMk cId="0" sldId="256"/>
            <ac:spMk id="47" creationId="{CB13DCDE-D393-4CC2-9263-E8182E329102}"/>
          </ac:spMkLst>
        </pc:spChg>
        <pc:spChg chg="add mod">
          <ac:chgData name="BiondiVaccariello, Andres M" userId="9555e957-9af2-4770-88aa-7892991804d0" providerId="ADAL" clId="{D0039238-3161-4201-A455-50AA3BDA2FCC}" dt="2021-10-13T04:23:08.845" v="1070" actId="1076"/>
          <ac:spMkLst>
            <pc:docMk/>
            <pc:sldMk cId="0" sldId="256"/>
            <ac:spMk id="48" creationId="{79710A9C-7E87-4684-B292-1C81E28A06BE}"/>
          </ac:spMkLst>
        </pc:spChg>
        <pc:spChg chg="add mod">
          <ac:chgData name="BiondiVaccariello, Andres M" userId="9555e957-9af2-4770-88aa-7892991804d0" providerId="ADAL" clId="{D0039238-3161-4201-A455-50AA3BDA2FCC}" dt="2021-10-13T04:25:04.464" v="1180" actId="1076"/>
          <ac:spMkLst>
            <pc:docMk/>
            <pc:sldMk cId="0" sldId="256"/>
            <ac:spMk id="50" creationId="{E031849C-72DF-4D19-9F51-C2F46E04055E}"/>
          </ac:spMkLst>
        </pc:spChg>
        <pc:spChg chg="add mod">
          <ac:chgData name="BiondiVaccariello, Andres M" userId="9555e957-9af2-4770-88aa-7892991804d0" providerId="ADAL" clId="{D0039238-3161-4201-A455-50AA3BDA2FCC}" dt="2021-10-13T04:26:07.378" v="1221" actId="1076"/>
          <ac:spMkLst>
            <pc:docMk/>
            <pc:sldMk cId="0" sldId="256"/>
            <ac:spMk id="51" creationId="{E8CBD27D-DA89-40EF-8787-A53B0AE92B80}"/>
          </ac:spMkLst>
        </pc:spChg>
        <pc:spChg chg="add mod">
          <ac:chgData name="BiondiVaccariello, Andres M" userId="9555e957-9af2-4770-88aa-7892991804d0" providerId="ADAL" clId="{D0039238-3161-4201-A455-50AA3BDA2FCC}" dt="2021-10-13T04:28:57.275" v="1422" actId="20577"/>
          <ac:spMkLst>
            <pc:docMk/>
            <pc:sldMk cId="0" sldId="256"/>
            <ac:spMk id="52" creationId="{2BB01D59-9411-4677-9EDA-C46FCFC7B2B5}"/>
          </ac:spMkLst>
        </pc:spChg>
        <pc:spChg chg="add mod">
          <ac:chgData name="BiondiVaccariello, Andres M" userId="9555e957-9af2-4770-88aa-7892991804d0" providerId="ADAL" clId="{D0039238-3161-4201-A455-50AA3BDA2FCC}" dt="2021-10-13T04:29:30.111" v="1482" actId="20577"/>
          <ac:spMkLst>
            <pc:docMk/>
            <pc:sldMk cId="0" sldId="256"/>
            <ac:spMk id="53" creationId="{E53DD89A-B14D-43A0-BD31-B93CB2C113B2}"/>
          </ac:spMkLst>
        </pc:spChg>
        <pc:spChg chg="del mod">
          <ac:chgData name="BiondiVaccariello, Andres M" userId="9555e957-9af2-4770-88aa-7892991804d0" providerId="ADAL" clId="{D0039238-3161-4201-A455-50AA3BDA2FCC}" dt="2021-10-13T04:03:38.140" v="213" actId="478"/>
          <ac:spMkLst>
            <pc:docMk/>
            <pc:sldMk cId="0" sldId="256"/>
            <ac:spMk id="2060" creationId="{00000000-0000-0000-0000-000000000000}"/>
          </ac:spMkLst>
        </pc:spChg>
        <pc:spChg chg="del mod">
          <ac:chgData name="BiondiVaccariello, Andres M" userId="9555e957-9af2-4770-88aa-7892991804d0" providerId="ADAL" clId="{D0039238-3161-4201-A455-50AA3BDA2FCC}" dt="2021-10-13T04:05:06.795" v="233" actId="478"/>
          <ac:spMkLst>
            <pc:docMk/>
            <pc:sldMk cId="0" sldId="256"/>
            <ac:spMk id="2062" creationId="{00000000-0000-0000-0000-000000000000}"/>
          </ac:spMkLst>
        </pc:spChg>
        <pc:picChg chg="del">
          <ac:chgData name="BiondiVaccariello, Andres M" userId="9555e957-9af2-4770-88aa-7892991804d0" providerId="ADAL" clId="{D0039238-3161-4201-A455-50AA3BDA2FCC}" dt="2021-10-13T03:58:28.194" v="27" actId="478"/>
          <ac:picMkLst>
            <pc:docMk/>
            <pc:sldMk cId="0" sldId="256"/>
            <ac:picMk id="9" creationId="{90756789-CFDF-4818-A6B2-13A1C84A1805}"/>
          </ac:picMkLst>
        </pc:picChg>
        <pc:picChg chg="add del mod">
          <ac:chgData name="BiondiVaccariello, Andres M" userId="9555e957-9af2-4770-88aa-7892991804d0" providerId="ADAL" clId="{D0039238-3161-4201-A455-50AA3BDA2FCC}" dt="2021-10-13T04:02:24.597" v="193"/>
          <ac:picMkLst>
            <pc:docMk/>
            <pc:sldMk cId="0" sldId="256"/>
            <ac:picMk id="2095" creationId="{AC48B65F-57A5-45F5-831D-2039384F7D11}"/>
          </ac:picMkLst>
        </pc:picChg>
        <pc:picChg chg="add mod">
          <ac:chgData name="BiondiVaccariello, Andres M" userId="9555e957-9af2-4770-88aa-7892991804d0" providerId="ADAL" clId="{D0039238-3161-4201-A455-50AA3BDA2FCC}" dt="2021-10-13T04:23:24.093" v="1073" actId="1076"/>
          <ac:picMkLst>
            <pc:docMk/>
            <pc:sldMk cId="0" sldId="256"/>
            <ac:picMk id="2097" creationId="{F72B856A-9EE2-473D-9D43-E264E4F2ACA0}"/>
          </ac:picMkLst>
        </pc:picChg>
        <pc:picChg chg="add del mod">
          <ac:chgData name="BiondiVaccariello, Andres M" userId="9555e957-9af2-4770-88aa-7892991804d0" providerId="ADAL" clId="{D0039238-3161-4201-A455-50AA3BDA2FCC}" dt="2021-10-13T04:02:44.572" v="203"/>
          <ac:picMkLst>
            <pc:docMk/>
            <pc:sldMk cId="0" sldId="256"/>
            <ac:picMk id="2099" creationId="{D4CC939C-5239-4380-8DC1-A00987476D68}"/>
          </ac:picMkLst>
        </pc:picChg>
        <pc:picChg chg="add mod">
          <ac:chgData name="BiondiVaccariello, Andres M" userId="9555e957-9af2-4770-88aa-7892991804d0" providerId="ADAL" clId="{D0039238-3161-4201-A455-50AA3BDA2FCC}" dt="2021-10-13T04:26:45.028" v="1228" actId="1076"/>
          <ac:picMkLst>
            <pc:docMk/>
            <pc:sldMk cId="0" sldId="256"/>
            <ac:picMk id="2101" creationId="{0B04E53B-1E02-40CF-BAA0-75D50115F603}"/>
          </ac:picMkLst>
        </pc:picChg>
        <pc:picChg chg="add mod">
          <ac:chgData name="BiondiVaccariello, Andres M" userId="9555e957-9af2-4770-88aa-7892991804d0" providerId="ADAL" clId="{D0039238-3161-4201-A455-50AA3BDA2FCC}" dt="2021-10-13T04:25:09.847" v="1181" actId="1076"/>
          <ac:picMkLst>
            <pc:docMk/>
            <pc:sldMk cId="0" sldId="256"/>
            <ac:picMk id="2103" creationId="{F7890C7A-937D-4558-B9C2-E3290B8A3586}"/>
          </ac:picMkLst>
        </pc:picChg>
        <pc:picChg chg="add mod">
          <ac:chgData name="BiondiVaccariello, Andres M" userId="9555e957-9af2-4770-88aa-7892991804d0" providerId="ADAL" clId="{D0039238-3161-4201-A455-50AA3BDA2FCC}" dt="2021-10-13T04:26:48.398" v="1229" actId="1076"/>
          <ac:picMkLst>
            <pc:docMk/>
            <pc:sldMk cId="0" sldId="256"/>
            <ac:picMk id="2105" creationId="{B3C310E8-8E8C-48D7-87DA-17B1FB1BC74C}"/>
          </ac:picMkLst>
        </pc:picChg>
        <pc:picChg chg="add mod">
          <ac:chgData name="BiondiVaccariello, Andres M" userId="9555e957-9af2-4770-88aa-7892991804d0" providerId="ADAL" clId="{D0039238-3161-4201-A455-50AA3BDA2FCC}" dt="2021-10-13T04:26:30.370" v="1225" actId="1076"/>
          <ac:picMkLst>
            <pc:docMk/>
            <pc:sldMk cId="0" sldId="256"/>
            <ac:picMk id="2107" creationId="{E7B59F30-14E8-4CD2-A62D-5EB7E55610B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10/31/2021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10/31/2021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Andres Biondi. I am a PhD student from the electrical and computer engineering department at UMASS Lowell. I work under professor Xingwei Wang and today I am here with my colleague Lidan to present our results from the Structural Health Monitoring of a composite Bridge using Smart Fiber Optic textile. Structural Health monitoring has become and important procedure to maintain and supervise the physical status of any structure. Distributed fiber optic sensing, has become a popular approach to monitor changes in strain and temperature, because of its ability to provide thousands of  data point using a commonly used telecommunication fiber cable. Our research group, has develop a smart textile using distributed sensing fiber optics which facilitates and speeds up the installation process </a:t>
            </a:r>
          </a:p>
          <a:p>
            <a:endParaRPr lang="en-US" dirty="0"/>
          </a:p>
          <a:p>
            <a:endParaRPr lang="en-US" dirty="0"/>
          </a:p>
          <a:p>
            <a:r>
              <a:rPr lang="en-US" dirty="0"/>
              <a:t>A prototype was installed on a bridge named </a:t>
            </a:r>
            <a:r>
              <a:rPr lang="en-US" dirty="0" err="1"/>
              <a:t>Gristl</a:t>
            </a:r>
            <a:r>
              <a:rPr lang="en-US" dirty="0"/>
              <a:t> mill and located in Maine. The bridge has a total of 5 girders that were fabricated using a composite material. Inside girder 1, 3 and 5, a smart fiber optic sensing textile were installed using epoxy to adhere the textile to the girder. The sensors design is shown in figure 2. The fiber was embroidered into the textile using a U-shape pattern for a length of around 22m for  each side.  23 meter of free fiber was extended to facilitate the connection of the sensor to interrogation system. The sensing interrogation system used to collect data was the Brillouin Optical Time Domain Amplification or also known as (BOTDA). This system allow us to measure the Brillouin backscatter signal to measure Strain and temperature changes with a minimum spatial resolution of 1m.  </a:t>
            </a:r>
            <a:r>
              <a:rPr lang="en-US"/>
              <a:t>After </a:t>
            </a:r>
            <a:r>
              <a:rPr lang="en-US" dirty="0"/>
              <a:t>the Bridge </a:t>
            </a:r>
            <a:r>
              <a:rPr lang="en-US"/>
              <a:t>was constructed, </a:t>
            </a:r>
            <a:r>
              <a:rPr lang="en-US" dirty="0"/>
              <a:t>we proceeded to collect data which will be further explain by my colleague. </a:t>
            </a:r>
          </a:p>
        </p:txBody>
      </p:sp>
      <p:sp>
        <p:nvSpPr>
          <p:cNvPr id="4" name="Slide Number Placeholder 3"/>
          <p:cNvSpPr>
            <a:spLocks noGrp="1"/>
          </p:cNvSpPr>
          <p:nvPr>
            <p:ph type="sldNum" sz="quarter" idx="5"/>
          </p:nvPr>
        </p:nvSpPr>
        <p:spPr/>
        <p:txBody>
          <a:bodyPr/>
          <a:lstStyle/>
          <a:p>
            <a:fld id="{EDD8789F-EB83-4221-A7F4-CD9FF40A8F74}" type="slidenum">
              <a:rPr lang="en-US" smtClean="0"/>
              <a:t>1</a:t>
            </a:fld>
            <a:endParaRPr lang="en-US"/>
          </a:p>
        </p:txBody>
      </p:sp>
    </p:spTree>
    <p:extLst>
      <p:ext uri="{BB962C8B-B14F-4D97-AF65-F5344CB8AC3E}">
        <p14:creationId xmlns:p14="http://schemas.microsoft.com/office/powerpoint/2010/main" val="326352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34144394" y="30979833"/>
            <a:ext cx="8290443" cy="534002"/>
          </a:xfrm>
          <a:prstGeom prst="rect">
            <a:avLst/>
          </a:prstGeom>
          <a:noFill/>
        </p:spPr>
        <p:txBody>
          <a:bodyPr lIns="86877" tIns="43439" rIns="86877" bIns="43439">
            <a:spAutoFit/>
          </a:bodyPr>
          <a:lstStyle/>
          <a:p>
            <a:pPr algn="r" defTabSz="2085051" fontAlgn="auto">
              <a:spcBef>
                <a:spcPts val="0"/>
              </a:spcBef>
              <a:spcAft>
                <a:spcPts val="0"/>
              </a:spcAft>
              <a:defRPr/>
            </a:pPr>
            <a:r>
              <a:rPr lang="en-US" sz="2900" dirty="0">
                <a:solidFill>
                  <a:srgbClr val="0F1B3B"/>
                </a:solidFill>
                <a:latin typeface="Arial"/>
                <a:cs typeface="Arial"/>
              </a:rPr>
              <a:t>June 2019 – </a:t>
            </a:r>
            <a:r>
              <a:rPr lang="en-US" sz="2900" dirty="0">
                <a:solidFill>
                  <a:srgbClr val="0F1B3B"/>
                </a:solidFill>
                <a:latin typeface="Arial"/>
                <a:ea typeface="+mn-ea"/>
                <a:cs typeface="Arial"/>
              </a:rPr>
              <a:t>www.tidc-utc.org</a:t>
            </a:r>
          </a:p>
        </p:txBody>
      </p:sp>
      <p:sp>
        <p:nvSpPr>
          <p:cNvPr id="18" name="Title 1">
            <a:extLst>
              <a:ext uri="{FF2B5EF4-FFF2-40B4-BE49-F238E27FC236}">
                <a16:creationId xmlns:a16="http://schemas.microsoft.com/office/drawing/2014/main" id="{201DA89C-0EC5-4247-B138-2C734A08F8EC}"/>
              </a:ext>
            </a:extLst>
          </p:cNvPr>
          <p:cNvSpPr>
            <a:spLocks noGrp="1"/>
          </p:cNvSpPr>
          <p:nvPr>
            <p:ph type="ctrTitle"/>
          </p:nvPr>
        </p:nvSpPr>
        <p:spPr bwMode="auto">
          <a:xfrm>
            <a:off x="1756253" y="3407042"/>
            <a:ext cx="41582789" cy="20343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sz="7200" i="1" dirty="0">
                <a:solidFill>
                  <a:schemeClr val="bg1"/>
                </a:solidFill>
                <a:latin typeface="Arial"/>
                <a:cs typeface="Arial"/>
              </a:rPr>
              <a:t>Composite Bridge Monitoring using Smart Fiber Optic sensing textile </a:t>
            </a:r>
          </a:p>
        </p:txBody>
      </p:sp>
      <p:sp>
        <p:nvSpPr>
          <p:cNvPr id="21" name="Subtitle 2">
            <a:extLst>
              <a:ext uri="{FF2B5EF4-FFF2-40B4-BE49-F238E27FC236}">
                <a16:creationId xmlns:a16="http://schemas.microsoft.com/office/drawing/2014/main" id="{46B3C9B5-AFA1-430A-B976-4A9C3802EC0F}"/>
              </a:ext>
            </a:extLst>
          </p:cNvPr>
          <p:cNvSpPr txBox="1">
            <a:spLocks/>
          </p:cNvSpPr>
          <p:nvPr/>
        </p:nvSpPr>
        <p:spPr bwMode="auto">
          <a:xfrm>
            <a:off x="0" y="4584943"/>
            <a:ext cx="44270780" cy="28398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17010" tIns="208505" rIns="417010" bIns="208505" numCol="1" anchor="t" anchorCtr="0" compatLnSpc="1">
            <a:prstTxWarp prst="textNoShape">
              <a:avLst/>
            </a:prstTxWarp>
          </a:bodyPr>
          <a:lstStyle>
            <a:lvl1pPr marL="0" indent="0" algn="l" defTabSz="2084448" rtl="0" eaLnBrk="1" fontAlgn="base" hangingPunct="1">
              <a:spcBef>
                <a:spcPct val="20000"/>
              </a:spcBef>
              <a:spcAft>
                <a:spcPct val="0"/>
              </a:spcAft>
              <a:buFont typeface="Arial" charset="0"/>
              <a:buNone/>
              <a:defRPr sz="7000" b="0" i="0" kern="1200">
                <a:solidFill>
                  <a:srgbClr val="F2EBCD"/>
                </a:solidFill>
                <a:latin typeface="Rockwell"/>
                <a:ea typeface="ＭＳ Ｐゴシック" charset="0"/>
                <a:cs typeface="Rockwell"/>
              </a:defRPr>
            </a:lvl1pPr>
            <a:lvl2pPr marL="2085051" indent="0" algn="ctr" defTabSz="2084448" rtl="0" eaLnBrk="1" fontAlgn="base" hangingPunct="1">
              <a:spcBef>
                <a:spcPct val="20000"/>
              </a:spcBef>
              <a:spcAft>
                <a:spcPct val="0"/>
              </a:spcAft>
              <a:buFont typeface="Arial" charset="0"/>
              <a:buNone/>
              <a:defRPr sz="12700" kern="1200">
                <a:solidFill>
                  <a:schemeClr val="tx1">
                    <a:tint val="75000"/>
                  </a:schemeClr>
                </a:solidFill>
                <a:latin typeface="+mn-lt"/>
                <a:ea typeface="ＭＳ Ｐゴシック" charset="0"/>
                <a:cs typeface="+mn-cs"/>
              </a:defRPr>
            </a:lvl2pPr>
            <a:lvl3pPr marL="4170103" indent="0" algn="ctr" defTabSz="2084448" rtl="0" eaLnBrk="1" fontAlgn="base" hangingPunct="1">
              <a:spcBef>
                <a:spcPct val="20000"/>
              </a:spcBef>
              <a:spcAft>
                <a:spcPct val="0"/>
              </a:spcAft>
              <a:buFont typeface="Arial" charset="0"/>
              <a:buNone/>
              <a:defRPr sz="10900" kern="1200">
                <a:solidFill>
                  <a:schemeClr val="tx1">
                    <a:tint val="75000"/>
                  </a:schemeClr>
                </a:solidFill>
                <a:latin typeface="+mn-lt"/>
                <a:ea typeface="ＭＳ Ｐゴシック" charset="0"/>
                <a:cs typeface="+mn-cs"/>
              </a:defRPr>
            </a:lvl3pPr>
            <a:lvl4pPr marL="6255154" indent="0" algn="ctr" defTabSz="2084448" rtl="0" eaLnBrk="1" fontAlgn="base" hangingPunct="1">
              <a:spcBef>
                <a:spcPct val="20000"/>
              </a:spcBef>
              <a:spcAft>
                <a:spcPct val="0"/>
              </a:spcAft>
              <a:buFont typeface="Arial" charset="0"/>
              <a:buNone/>
              <a:defRPr sz="9100" kern="1200">
                <a:solidFill>
                  <a:schemeClr val="tx1">
                    <a:tint val="75000"/>
                  </a:schemeClr>
                </a:solidFill>
                <a:latin typeface="+mn-lt"/>
                <a:ea typeface="ＭＳ Ｐゴシック" charset="0"/>
                <a:cs typeface="+mn-cs"/>
              </a:defRPr>
            </a:lvl4pPr>
            <a:lvl5pPr marL="8340206" indent="0" algn="ctr" defTabSz="2084448" rtl="0" eaLnBrk="1" fontAlgn="base" hangingPunct="1">
              <a:spcBef>
                <a:spcPct val="20000"/>
              </a:spcBef>
              <a:spcAft>
                <a:spcPct val="0"/>
              </a:spcAft>
              <a:buFont typeface="Arial" charset="0"/>
              <a:buNone/>
              <a:defRPr sz="9100" kern="1200">
                <a:solidFill>
                  <a:schemeClr val="tx1">
                    <a:tint val="75000"/>
                  </a:schemeClr>
                </a:solidFill>
                <a:latin typeface="+mn-lt"/>
                <a:ea typeface="ＭＳ Ｐゴシック" charset="0"/>
                <a:cs typeface="+mn-cs"/>
              </a:defRPr>
            </a:lvl5pPr>
            <a:lvl6pPr marL="10425257" indent="0" algn="ctr" defTabSz="2085051" rtl="0" eaLnBrk="1" latinLnBrk="0" hangingPunct="1">
              <a:spcBef>
                <a:spcPct val="20000"/>
              </a:spcBef>
              <a:buFont typeface="Arial"/>
              <a:buNone/>
              <a:defRPr sz="9100" kern="1200">
                <a:solidFill>
                  <a:schemeClr val="tx1">
                    <a:tint val="75000"/>
                  </a:schemeClr>
                </a:solidFill>
                <a:latin typeface="+mn-lt"/>
                <a:ea typeface="+mn-ea"/>
                <a:cs typeface="+mn-cs"/>
              </a:defRPr>
            </a:lvl6pPr>
            <a:lvl7pPr marL="12510309" indent="0" algn="ctr" defTabSz="2085051" rtl="0" eaLnBrk="1" latinLnBrk="0" hangingPunct="1">
              <a:spcBef>
                <a:spcPct val="20000"/>
              </a:spcBef>
              <a:buFont typeface="Arial"/>
              <a:buNone/>
              <a:defRPr sz="9100" kern="1200">
                <a:solidFill>
                  <a:schemeClr val="tx1">
                    <a:tint val="75000"/>
                  </a:schemeClr>
                </a:solidFill>
                <a:latin typeface="+mn-lt"/>
                <a:ea typeface="+mn-ea"/>
                <a:cs typeface="+mn-cs"/>
              </a:defRPr>
            </a:lvl7pPr>
            <a:lvl8pPr marL="14595360" indent="0" algn="ctr" defTabSz="2085051" rtl="0" eaLnBrk="1" latinLnBrk="0" hangingPunct="1">
              <a:spcBef>
                <a:spcPct val="20000"/>
              </a:spcBef>
              <a:buFont typeface="Arial"/>
              <a:buNone/>
              <a:defRPr sz="9100" kern="1200">
                <a:solidFill>
                  <a:schemeClr val="tx1">
                    <a:tint val="75000"/>
                  </a:schemeClr>
                </a:solidFill>
                <a:latin typeface="+mn-lt"/>
                <a:ea typeface="+mn-ea"/>
                <a:cs typeface="+mn-cs"/>
              </a:defRPr>
            </a:lvl8pPr>
            <a:lvl9pPr marL="16680412" indent="0" algn="ctr" defTabSz="2085051" rtl="0" eaLnBrk="1" latinLnBrk="0" hangingPunct="1">
              <a:spcBef>
                <a:spcPct val="20000"/>
              </a:spcBef>
              <a:buFont typeface="Arial"/>
              <a:buNone/>
              <a:defRPr sz="9100" kern="1200">
                <a:solidFill>
                  <a:schemeClr val="tx1">
                    <a:tint val="75000"/>
                  </a:schemeClr>
                </a:solidFill>
                <a:latin typeface="+mn-lt"/>
                <a:ea typeface="+mn-ea"/>
                <a:cs typeface="+mn-cs"/>
              </a:defRPr>
            </a:lvl9pPr>
          </a:lstStyle>
          <a:p>
            <a:pPr algn="ctr">
              <a:lnSpc>
                <a:spcPct val="115000"/>
              </a:lnSpc>
              <a:spcBef>
                <a:spcPts val="0"/>
              </a:spcBef>
              <a:spcAft>
                <a:spcPts val="0"/>
              </a:spcAft>
            </a:pPr>
            <a:r>
              <a:rPr lang="en-US" sz="4000" b="1" dirty="0">
                <a:solidFill>
                  <a:schemeClr val="bg1"/>
                </a:solidFill>
                <a:latin typeface="Arial" panose="020B0604020202020204" pitchFamily="34" charset="0"/>
                <a:ea typeface="Arial" panose="020B0604020202020204" pitchFamily="34" charset="0"/>
              </a:rPr>
              <a:t>Andres. Biondi</a:t>
            </a:r>
            <a:r>
              <a:rPr lang="en-US" sz="4000" b="1" baseline="30000" dirty="0">
                <a:solidFill>
                  <a:schemeClr val="bg1"/>
                </a:solidFill>
                <a:latin typeface="Arial" panose="020B0604020202020204" pitchFamily="34" charset="0"/>
                <a:ea typeface="Arial" panose="020B0604020202020204" pitchFamily="34" charset="0"/>
              </a:rPr>
              <a:t>1</a:t>
            </a:r>
            <a:r>
              <a:rPr lang="en-US" sz="4000" b="1" dirty="0">
                <a:solidFill>
                  <a:schemeClr val="bg1"/>
                </a:solidFill>
                <a:latin typeface="Arial" panose="020B0604020202020204" pitchFamily="34" charset="0"/>
                <a:ea typeface="Arial" panose="020B0604020202020204" pitchFamily="34" charset="0"/>
              </a:rPr>
              <a:t>, Rui Wu</a:t>
            </a:r>
            <a:r>
              <a:rPr lang="en-US" sz="4000" b="1" baseline="30000" dirty="0">
                <a:solidFill>
                  <a:schemeClr val="bg1"/>
                </a:solidFill>
                <a:latin typeface="Arial" panose="020B0604020202020204" pitchFamily="34" charset="0"/>
                <a:ea typeface="Arial" panose="020B0604020202020204" pitchFamily="34" charset="0"/>
              </a:rPr>
              <a:t>1</a:t>
            </a:r>
            <a:r>
              <a:rPr lang="en-US" sz="4000" b="1" dirty="0">
                <a:solidFill>
                  <a:schemeClr val="bg1"/>
                </a:solidFill>
                <a:latin typeface="Arial" panose="020B0604020202020204" pitchFamily="34" charset="0"/>
                <a:ea typeface="Arial" panose="020B0604020202020204" pitchFamily="34" charset="0"/>
              </a:rPr>
              <a:t>, Lidan Cao</a:t>
            </a:r>
            <a:r>
              <a:rPr lang="en-US" sz="4000" b="1" baseline="30000" dirty="0">
                <a:solidFill>
                  <a:schemeClr val="bg1"/>
                </a:solidFill>
                <a:latin typeface="Arial" panose="020B0604020202020204" pitchFamily="34" charset="0"/>
                <a:ea typeface="Arial" panose="020B0604020202020204" pitchFamily="34" charset="0"/>
              </a:rPr>
              <a:t>1</a:t>
            </a:r>
            <a:r>
              <a:rPr lang="en-US" sz="4000" b="1" dirty="0">
                <a:solidFill>
                  <a:schemeClr val="bg1"/>
                </a:solidFill>
                <a:latin typeface="Arial" panose="020B0604020202020204" pitchFamily="34" charset="0"/>
                <a:ea typeface="Arial" panose="020B0604020202020204" pitchFamily="34" charset="0"/>
              </a:rPr>
              <a:t>, TzuYang Yu</a:t>
            </a:r>
            <a:r>
              <a:rPr lang="en-US" sz="4000" b="1" baseline="30000" dirty="0">
                <a:solidFill>
                  <a:schemeClr val="bg1"/>
                </a:solidFill>
                <a:latin typeface="Arial" panose="020B0604020202020204" pitchFamily="34" charset="0"/>
                <a:ea typeface="Arial" panose="020B0604020202020204" pitchFamily="34" charset="0"/>
              </a:rPr>
              <a:t>2</a:t>
            </a:r>
            <a:r>
              <a:rPr lang="en-US" sz="4000" b="1" dirty="0">
                <a:solidFill>
                  <a:schemeClr val="bg1"/>
                </a:solidFill>
                <a:latin typeface="Arial" panose="020B0604020202020204" pitchFamily="34" charset="0"/>
                <a:ea typeface="Arial" panose="020B0604020202020204" pitchFamily="34" charset="0"/>
              </a:rPr>
              <a:t>, Balaji Gopalan</a:t>
            </a:r>
            <a:r>
              <a:rPr lang="en-US" sz="4000" b="1" baseline="30000" dirty="0">
                <a:solidFill>
                  <a:schemeClr val="bg1"/>
                </a:solidFill>
                <a:latin typeface="Arial" panose="020B0604020202020204" pitchFamily="34" charset="0"/>
                <a:ea typeface="Arial" panose="020B0604020202020204" pitchFamily="34" charset="0"/>
              </a:rPr>
              <a:t>3</a:t>
            </a:r>
            <a:r>
              <a:rPr lang="en-US" sz="4000" b="1" dirty="0">
                <a:solidFill>
                  <a:schemeClr val="bg1"/>
                </a:solidFill>
                <a:latin typeface="Arial" panose="020B0604020202020204" pitchFamily="34" charset="0"/>
                <a:ea typeface="Arial" panose="020B0604020202020204" pitchFamily="34" charset="0"/>
              </a:rPr>
              <a:t>, Jackson Ivey</a:t>
            </a:r>
            <a:r>
              <a:rPr lang="en-US" sz="4000" b="1" baseline="30000" dirty="0">
                <a:solidFill>
                  <a:schemeClr val="bg1"/>
                </a:solidFill>
                <a:latin typeface="Arial" panose="020B0604020202020204" pitchFamily="34" charset="0"/>
                <a:ea typeface="Arial" panose="020B0604020202020204" pitchFamily="34" charset="0"/>
              </a:rPr>
              <a:t>3</a:t>
            </a:r>
            <a:r>
              <a:rPr lang="en-US" sz="4000" b="1" dirty="0">
                <a:solidFill>
                  <a:schemeClr val="bg1"/>
                </a:solidFill>
                <a:latin typeface="Arial" panose="020B0604020202020204" pitchFamily="34" charset="0"/>
                <a:ea typeface="Arial" panose="020B0604020202020204" pitchFamily="34" charset="0"/>
              </a:rPr>
              <a:t>, Xingwei </a:t>
            </a:r>
            <a:r>
              <a:rPr lang="en-US" sz="3600" b="1" dirty="0">
                <a:solidFill>
                  <a:schemeClr val="bg1"/>
                </a:solidFill>
                <a:latin typeface="Arial" panose="020B0604020202020204" pitchFamily="34" charset="0"/>
                <a:ea typeface="Arial" panose="020B0604020202020204" pitchFamily="34" charset="0"/>
              </a:rPr>
              <a:t>Wang</a:t>
            </a:r>
            <a:r>
              <a:rPr lang="en-US" sz="3600" b="1" baseline="30000" dirty="0">
                <a:solidFill>
                  <a:schemeClr val="bg1"/>
                </a:solidFill>
                <a:latin typeface="Arial" panose="020B0604020202020204" pitchFamily="34" charset="0"/>
                <a:ea typeface="Arial" panose="020B0604020202020204" pitchFamily="34" charset="0"/>
              </a:rPr>
              <a:t>1*</a:t>
            </a:r>
            <a:endParaRPr lang="en-US" sz="3600" dirty="0">
              <a:solidFill>
                <a:schemeClr val="bg1"/>
              </a:solidFill>
              <a:latin typeface="Arial" panose="020B0604020202020204" pitchFamily="34" charset="0"/>
              <a:ea typeface="Arial" panose="020B0604020202020204" pitchFamily="34" charset="0"/>
            </a:endParaRPr>
          </a:p>
          <a:p>
            <a:pPr algn="ctr">
              <a:lnSpc>
                <a:spcPct val="115000"/>
              </a:lnSpc>
              <a:spcBef>
                <a:spcPts val="0"/>
              </a:spcBef>
              <a:spcAft>
                <a:spcPts val="0"/>
              </a:spcAft>
            </a:pPr>
            <a:r>
              <a:rPr lang="en-US" sz="4800" b="1" dirty="0">
                <a:solidFill>
                  <a:schemeClr val="bg1"/>
                </a:solidFill>
                <a:latin typeface="Arial" panose="020B0604020202020204" pitchFamily="34" charset="0"/>
                <a:ea typeface="Arial" panose="020B0604020202020204" pitchFamily="34" charset="0"/>
              </a:rPr>
              <a:t>Electrical and Computer Engineering</a:t>
            </a:r>
            <a:r>
              <a:rPr lang="en-US" sz="4800" b="1" baseline="30000" dirty="0">
                <a:solidFill>
                  <a:schemeClr val="bg1"/>
                </a:solidFill>
                <a:latin typeface="Arial" panose="020B0604020202020204" pitchFamily="34" charset="0"/>
                <a:ea typeface="Arial" panose="020B0604020202020204" pitchFamily="34" charset="0"/>
              </a:rPr>
              <a:t>1</a:t>
            </a:r>
            <a:r>
              <a:rPr lang="en-US" sz="4800" b="1" dirty="0">
                <a:solidFill>
                  <a:schemeClr val="bg1"/>
                </a:solidFill>
                <a:latin typeface="Arial" panose="020B0604020202020204" pitchFamily="34" charset="0"/>
                <a:ea typeface="Arial" panose="020B0604020202020204" pitchFamily="34" charset="0"/>
              </a:rPr>
              <a:t>, Environmental and Civil Engineering</a:t>
            </a:r>
            <a:r>
              <a:rPr lang="en-US" sz="4800" b="1" baseline="30000" dirty="0">
                <a:solidFill>
                  <a:schemeClr val="bg1"/>
                </a:solidFill>
                <a:latin typeface="Arial" panose="020B0604020202020204" pitchFamily="34" charset="0"/>
                <a:ea typeface="Arial" panose="020B0604020202020204" pitchFamily="34" charset="0"/>
              </a:rPr>
              <a:t>2 ,</a:t>
            </a:r>
            <a:r>
              <a:rPr lang="en-US" sz="4800" b="1" dirty="0">
                <a:solidFill>
                  <a:schemeClr val="bg1"/>
                </a:solidFill>
                <a:latin typeface="Arial" panose="020B0604020202020204" pitchFamily="34" charset="0"/>
                <a:ea typeface="Arial" panose="020B0604020202020204" pitchFamily="34" charset="0"/>
              </a:rPr>
              <a:t> University of Massachusetts Lowell</a:t>
            </a:r>
            <a:endParaRPr lang="en-US" sz="4800" dirty="0">
              <a:solidFill>
                <a:schemeClr val="bg1"/>
              </a:solidFill>
              <a:latin typeface="Arial" panose="020B0604020202020204" pitchFamily="34" charset="0"/>
              <a:ea typeface="Arial" panose="020B0604020202020204" pitchFamily="34" charset="0"/>
            </a:endParaRPr>
          </a:p>
          <a:p>
            <a:pPr algn="ctr">
              <a:lnSpc>
                <a:spcPct val="115000"/>
              </a:lnSpc>
              <a:spcBef>
                <a:spcPts val="0"/>
              </a:spcBef>
              <a:spcAft>
                <a:spcPts val="0"/>
              </a:spcAft>
            </a:pPr>
            <a:r>
              <a:rPr lang="en-US" sz="4800" b="1" dirty="0">
                <a:solidFill>
                  <a:schemeClr val="bg1"/>
                </a:solidFill>
                <a:latin typeface="Arial" panose="020B0604020202020204" pitchFamily="34" charset="0"/>
                <a:ea typeface="Arial" panose="020B0604020202020204" pitchFamily="34" charset="0"/>
              </a:rPr>
              <a:t>Saint-Gobain</a:t>
            </a:r>
            <a:r>
              <a:rPr lang="en-US" sz="4800" b="1" baseline="30000" dirty="0">
                <a:solidFill>
                  <a:schemeClr val="bg1"/>
                </a:solidFill>
                <a:latin typeface="Arial" panose="020B0604020202020204" pitchFamily="34" charset="0"/>
                <a:ea typeface="Arial" panose="020B0604020202020204" pitchFamily="34" charset="0"/>
              </a:rPr>
              <a:t>3 </a:t>
            </a:r>
          </a:p>
          <a:p>
            <a:pPr algn="ctr">
              <a:lnSpc>
                <a:spcPct val="115000"/>
              </a:lnSpc>
              <a:spcBef>
                <a:spcPts val="0"/>
              </a:spcBef>
              <a:spcAft>
                <a:spcPts val="0"/>
              </a:spcAft>
            </a:pPr>
            <a:endParaRPr lang="en-US" sz="4800" b="1" baseline="30000" dirty="0">
              <a:solidFill>
                <a:schemeClr val="bg1"/>
              </a:solidFill>
              <a:latin typeface="Arial" panose="020B0604020202020204" pitchFamily="34" charset="0"/>
              <a:ea typeface="Arial" panose="020B0604020202020204" pitchFamily="34" charset="0"/>
            </a:endParaRPr>
          </a:p>
          <a:p>
            <a:pPr algn="ctr">
              <a:lnSpc>
                <a:spcPct val="115000"/>
              </a:lnSpc>
              <a:spcBef>
                <a:spcPts val="0"/>
              </a:spcBef>
              <a:spcAft>
                <a:spcPts val="0"/>
              </a:spcAft>
            </a:pPr>
            <a:endParaRPr lang="en-US" sz="4800" dirty="0">
              <a:solidFill>
                <a:schemeClr val="bg1"/>
              </a:solidFill>
              <a:latin typeface="Arial" panose="020B0604020202020204" pitchFamily="34" charset="0"/>
              <a:ea typeface="Arial" panose="020B0604020202020204" pitchFamily="34" charset="0"/>
            </a:endParaRPr>
          </a:p>
          <a:p>
            <a:pPr algn="ctr"/>
            <a:endParaRPr lang="en-US" sz="4800" dirty="0">
              <a:solidFill>
                <a:schemeClr val="bg1"/>
              </a:solidFill>
              <a:latin typeface="Arial"/>
              <a:cs typeface="Arial"/>
            </a:endParaRPr>
          </a:p>
          <a:p>
            <a:pPr algn="ctr"/>
            <a:endParaRPr lang="en-US" sz="4800" dirty="0">
              <a:solidFill>
                <a:schemeClr val="bg1"/>
              </a:solidFill>
              <a:latin typeface="Arial"/>
              <a:cs typeface="Arial"/>
            </a:endParaRPr>
          </a:p>
          <a:p>
            <a:pPr algn="ctr"/>
            <a:r>
              <a:rPr lang="en-US" sz="6000" dirty="0">
                <a:solidFill>
                  <a:schemeClr val="bg1"/>
                </a:solidFill>
                <a:latin typeface="Arial"/>
                <a:cs typeface="Arial"/>
              </a:rPr>
              <a:t>Advisor: Xingwei Wang</a:t>
            </a:r>
            <a:endParaRPr lang="en-US" sz="6800" dirty="0">
              <a:solidFill>
                <a:schemeClr val="bg1"/>
              </a:solidFill>
              <a:latin typeface="Arial"/>
              <a:cs typeface="Arial"/>
            </a:endParaRPr>
          </a:p>
          <a:p>
            <a:endParaRPr lang="en-US" sz="6800" dirty="0">
              <a:solidFill>
                <a:schemeClr val="bg1"/>
              </a:solidFill>
              <a:latin typeface="Arial"/>
              <a:cs typeface="Arial"/>
            </a:endParaRPr>
          </a:p>
        </p:txBody>
      </p:sp>
      <p:sp>
        <p:nvSpPr>
          <p:cNvPr id="22" name="TextBox 11">
            <a:extLst>
              <a:ext uri="{FF2B5EF4-FFF2-40B4-BE49-F238E27FC236}">
                <a16:creationId xmlns:a16="http://schemas.microsoft.com/office/drawing/2014/main" id="{B9D6040F-1EA5-40ED-9537-477694D33EB3}"/>
              </a:ext>
            </a:extLst>
          </p:cNvPr>
          <p:cNvSpPr txBox="1">
            <a:spLocks noChangeArrowheads="1"/>
          </p:cNvSpPr>
          <p:nvPr/>
        </p:nvSpPr>
        <p:spPr bwMode="auto">
          <a:xfrm>
            <a:off x="1411312" y="7622798"/>
            <a:ext cx="12500844" cy="6250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6000" b="1" dirty="0">
                <a:solidFill>
                  <a:srgbClr val="0F1B3B"/>
                </a:solidFill>
                <a:latin typeface="Arial"/>
                <a:cs typeface="Arial"/>
              </a:rPr>
              <a:t>Introduction </a:t>
            </a:r>
          </a:p>
          <a:p>
            <a:pPr marL="0" marR="0" algn="just">
              <a:lnSpc>
                <a:spcPct val="107000"/>
              </a:lnSpc>
              <a:spcBef>
                <a:spcPts val="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The use of composite Bridges has increased, thanks to its light structure and the combination of steel bridges and some concretes bridges factor. Structural Health Monitoring (SHM) is important to continue to monitor the aging process of the structure. This approach allows the detection of structural damage and helps to plan maintenance procedures to keep structures in great condition. </a:t>
            </a:r>
          </a:p>
        </p:txBody>
      </p:sp>
      <p:pic>
        <p:nvPicPr>
          <p:cNvPr id="23" name="Picture 2">
            <a:extLst>
              <a:ext uri="{FF2B5EF4-FFF2-40B4-BE49-F238E27FC236}">
                <a16:creationId xmlns:a16="http://schemas.microsoft.com/office/drawing/2014/main" id="{C76F3811-5F68-4209-B535-3AD1D8016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1094" y="765673"/>
            <a:ext cx="3654491" cy="2641369"/>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a:extLst>
              <a:ext uri="{FF2B5EF4-FFF2-40B4-BE49-F238E27FC236}">
                <a16:creationId xmlns:a16="http://schemas.microsoft.com/office/drawing/2014/main" id="{CF9CCB72-7FE0-4B28-8A7C-3EC5DFB76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261" y="13918351"/>
            <a:ext cx="9906789" cy="73224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8" descr="Saint-Gobain - Wikipedia">
            <a:extLst>
              <a:ext uri="{FF2B5EF4-FFF2-40B4-BE49-F238E27FC236}">
                <a16:creationId xmlns:a16="http://schemas.microsoft.com/office/drawing/2014/main" id="{E1D2FAD4-9B14-40B5-93FB-718B6B982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52" y="30414468"/>
            <a:ext cx="2605347" cy="10993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2" descr="The Advanced Functional Fabrics of America (AFFOA) Manufacturing USA  Institute Opens the Defense Fabric Discovery Center &gt; Industrial Policy &gt;  News Display">
            <a:extLst>
              <a:ext uri="{FF2B5EF4-FFF2-40B4-BE49-F238E27FC236}">
                <a16:creationId xmlns:a16="http://schemas.microsoft.com/office/drawing/2014/main" id="{E7A09E41-6BCA-48E1-B4A3-B61B595C21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7443" y="30414468"/>
            <a:ext cx="2297350" cy="1349982"/>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Maine DOT Readies Last of VW Settlement Funds for Dispersal – AASHTO Journal">
            <a:extLst>
              <a:ext uri="{FF2B5EF4-FFF2-40B4-BE49-F238E27FC236}">
                <a16:creationId xmlns:a16="http://schemas.microsoft.com/office/drawing/2014/main" id="{E0A10912-ADD9-4CD5-B753-219742EAC2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7007" y="29826857"/>
            <a:ext cx="3745206" cy="20290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9">
            <a:extLst>
              <a:ext uri="{FF2B5EF4-FFF2-40B4-BE49-F238E27FC236}">
                <a16:creationId xmlns:a16="http://schemas.microsoft.com/office/drawing/2014/main" id="{3332FDDD-3A74-4D86-9B93-3DE1E148CB38}"/>
              </a:ext>
            </a:extLst>
          </p:cNvPr>
          <p:cNvSpPr txBox="1">
            <a:spLocks noChangeArrowheads="1"/>
          </p:cNvSpPr>
          <p:nvPr/>
        </p:nvSpPr>
        <p:spPr bwMode="auto">
          <a:xfrm>
            <a:off x="1174144" y="22731987"/>
            <a:ext cx="13625432" cy="7275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6000" b="1" dirty="0">
                <a:solidFill>
                  <a:srgbClr val="0F1B3B"/>
                </a:solidFill>
                <a:latin typeface="Arial"/>
                <a:cs typeface="Arial"/>
              </a:rPr>
              <a:t>Field test results</a:t>
            </a: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Arial" panose="020B0604020202020204" pitchFamily="34" charset="0"/>
              </a:rPr>
              <a:t>The fiber sensing textile was installed inside girder 1 before the installation of the Bridge. </a:t>
            </a: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Arial" panose="020B0604020202020204" pitchFamily="34" charset="0"/>
              </a:rPr>
              <a:t>Loading trucks were placed at a specific location along the Bridge, and BOTDA measurements were collected </a:t>
            </a: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Arial" panose="020B0604020202020204" pitchFamily="34" charset="0"/>
              </a:rPr>
              <a:t>When trucks were located right above girder 1 the strain is larger than when trucks were placed in the center. </a:t>
            </a: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Arial" panose="020B0604020202020204" pitchFamily="34" charset="0"/>
              </a:rPr>
              <a:t>A sinusoidal response is observed since the sensing textile has a U-shape patter</a:t>
            </a:r>
          </a:p>
          <a:p>
            <a:pPr algn="just"/>
            <a:endParaRPr lang="en-US" sz="3800" dirty="0">
              <a:solidFill>
                <a:srgbClr val="0F1B3B"/>
              </a:solidFill>
              <a:latin typeface="Arial"/>
              <a:cs typeface="Arial"/>
            </a:endParaRPr>
          </a:p>
        </p:txBody>
      </p:sp>
      <p:pic>
        <p:nvPicPr>
          <p:cNvPr id="2097" name="Picture 49">
            <a:extLst>
              <a:ext uri="{FF2B5EF4-FFF2-40B4-BE49-F238E27FC236}">
                <a16:creationId xmlns:a16="http://schemas.microsoft.com/office/drawing/2014/main" id="{F72B856A-9EE2-473D-9D43-E264E4F2AC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62622" y="11211406"/>
            <a:ext cx="10402660" cy="5459247"/>
          </a:xfrm>
          <a:prstGeom prst="rect">
            <a:avLst/>
          </a:prstGeom>
          <a:noFill/>
          <a:extLst>
            <a:ext uri="{909E8E84-426E-40DD-AFC4-6F175D3DCCD1}">
              <a14:hiddenFill xmlns:a14="http://schemas.microsoft.com/office/drawing/2010/main">
                <a:solidFill>
                  <a:srgbClr val="FFFFFF"/>
                </a:solidFill>
              </a14:hiddenFill>
            </a:ext>
          </a:extLst>
        </p:spPr>
      </p:pic>
      <p:pic>
        <p:nvPicPr>
          <p:cNvPr id="2103" name="Picture 55">
            <a:extLst>
              <a:ext uri="{FF2B5EF4-FFF2-40B4-BE49-F238E27FC236}">
                <a16:creationId xmlns:a16="http://schemas.microsoft.com/office/drawing/2014/main" id="{F7890C7A-937D-4558-B9C2-E3290B8A35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85297" y="16670653"/>
            <a:ext cx="11437827" cy="8590749"/>
          </a:xfrm>
          <a:prstGeom prst="rect">
            <a:avLst/>
          </a:prstGeom>
          <a:noFill/>
          <a:extLst>
            <a:ext uri="{909E8E84-426E-40DD-AFC4-6F175D3DCCD1}">
              <a14:hiddenFill xmlns:a14="http://schemas.microsoft.com/office/drawing/2010/main">
                <a:solidFill>
                  <a:srgbClr val="FFFFFF"/>
                </a:solidFill>
              </a14:hiddenFill>
            </a:ext>
          </a:extLst>
        </p:spPr>
      </p:pic>
      <p:pic>
        <p:nvPicPr>
          <p:cNvPr id="2105" name="Picture 57">
            <a:extLst>
              <a:ext uri="{FF2B5EF4-FFF2-40B4-BE49-F238E27FC236}">
                <a16:creationId xmlns:a16="http://schemas.microsoft.com/office/drawing/2014/main" id="{B3C310E8-8E8C-48D7-87DA-17B1FB1BC7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15748" y="15185707"/>
            <a:ext cx="11437827" cy="860938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17">
            <a:extLst>
              <a:ext uri="{FF2B5EF4-FFF2-40B4-BE49-F238E27FC236}">
                <a16:creationId xmlns:a16="http://schemas.microsoft.com/office/drawing/2014/main" id="{B15F5121-8801-4272-912A-92837F0DD9EC}"/>
              </a:ext>
            </a:extLst>
          </p:cNvPr>
          <p:cNvSpPr txBox="1">
            <a:spLocks noChangeArrowheads="1"/>
          </p:cNvSpPr>
          <p:nvPr/>
        </p:nvSpPr>
        <p:spPr bwMode="auto">
          <a:xfrm>
            <a:off x="30215748" y="24723762"/>
            <a:ext cx="13286913" cy="6551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just"/>
            <a:r>
              <a:rPr lang="en-US" sz="6000" b="1" dirty="0">
                <a:solidFill>
                  <a:srgbClr val="0F1B3B"/>
                </a:solidFill>
                <a:latin typeface="Arial"/>
                <a:cs typeface="Arial"/>
              </a:rPr>
              <a:t>Acknowledgement </a:t>
            </a:r>
            <a:endParaRPr lang="en-US" sz="6000" dirty="0">
              <a:solidFill>
                <a:srgbClr val="0F1B3B"/>
              </a:solidFill>
              <a:latin typeface="Arial"/>
              <a:cs typeface="Arial"/>
            </a:endParaRPr>
          </a:p>
          <a:p>
            <a:pPr algn="just"/>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Funding for this research is provided, partially or entirely, by the Transportation Infrastructure Durability Center at the University of Maine under grant 69A3551847101 from the U.S. Department of Transportation’s University Transportation Centers Program. We also thank the AFFOA (Advance Functional Fabric of America agency) for partially supporting this research through Grant W15QKN-16-3-0001 and would like to recognize our industry partners Saint-Gobain, Main DOT, AIT bridges </a:t>
            </a:r>
            <a:endParaRPr lang="en-US" sz="8000" dirty="0">
              <a:solidFill>
                <a:srgbClr val="0F1B3B"/>
              </a:solidFill>
              <a:latin typeface="Arial" panose="020B0604020202020204" pitchFamily="34" charset="0"/>
              <a:cs typeface="Arial" panose="020B0604020202020204" pitchFamily="34" charset="0"/>
            </a:endParaRPr>
          </a:p>
        </p:txBody>
      </p:sp>
      <p:sp>
        <p:nvSpPr>
          <p:cNvPr id="48" name="TextBox 17">
            <a:extLst>
              <a:ext uri="{FF2B5EF4-FFF2-40B4-BE49-F238E27FC236}">
                <a16:creationId xmlns:a16="http://schemas.microsoft.com/office/drawing/2014/main" id="{79710A9C-7E87-4684-B292-1C81E28A06BE}"/>
              </a:ext>
            </a:extLst>
          </p:cNvPr>
          <p:cNvSpPr txBox="1">
            <a:spLocks noChangeArrowheads="1"/>
          </p:cNvSpPr>
          <p:nvPr/>
        </p:nvSpPr>
        <p:spPr bwMode="auto">
          <a:xfrm>
            <a:off x="15913797" y="25870556"/>
            <a:ext cx="13286913" cy="6286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6000" b="1" dirty="0">
                <a:solidFill>
                  <a:srgbClr val="0F1B3B"/>
                </a:solidFill>
                <a:latin typeface="Arial"/>
                <a:cs typeface="Arial"/>
              </a:rPr>
              <a:t>Conclusion</a:t>
            </a:r>
            <a:r>
              <a:rPr lang="en-US" b="1" dirty="0">
                <a:solidFill>
                  <a:srgbClr val="0F1B3B"/>
                </a:solidFill>
                <a:latin typeface="Arial"/>
                <a:cs typeface="Arial"/>
              </a:rPr>
              <a:t> </a:t>
            </a: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Arial" panose="020B0604020202020204" pitchFamily="34" charset="0"/>
              </a:rPr>
              <a:t>Smart sensing textiles allow easy installation of the fiber sensors before the bridge construction. </a:t>
            </a: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Arial" panose="020B0604020202020204" pitchFamily="34" charset="0"/>
              </a:rPr>
              <a:t>Larger strain values were observed with the trucks were placed on top of girder 1.</a:t>
            </a: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Arial" panose="020B0604020202020204" pitchFamily="34" charset="0"/>
              </a:rPr>
              <a:t>BOTDA can provide important information regarding the strain distribution during loading events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571500" indent="-571500" algn="just">
              <a:buFont typeface="Arial" panose="020B0604020202020204" pitchFamily="34" charset="0"/>
              <a:buChar char="•"/>
            </a:pPr>
            <a:endParaRPr lang="en-US" sz="4000" dirty="0">
              <a:solidFill>
                <a:srgbClr val="0F1B3B"/>
              </a:solidFill>
              <a:latin typeface="Arial" panose="020B0604020202020204" pitchFamily="34" charset="0"/>
              <a:cs typeface="Arial" panose="020B0604020202020204" pitchFamily="34" charset="0"/>
            </a:endParaRPr>
          </a:p>
        </p:txBody>
      </p:sp>
      <p:pic>
        <p:nvPicPr>
          <p:cNvPr id="2107" name="Picture 59">
            <a:extLst>
              <a:ext uri="{FF2B5EF4-FFF2-40B4-BE49-F238E27FC236}">
                <a16:creationId xmlns:a16="http://schemas.microsoft.com/office/drawing/2014/main" id="{E7B59F30-14E8-4CD2-A62D-5EB7E55610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58936" y="7235192"/>
            <a:ext cx="21829780" cy="4640525"/>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13">
            <a:extLst>
              <a:ext uri="{FF2B5EF4-FFF2-40B4-BE49-F238E27FC236}">
                <a16:creationId xmlns:a16="http://schemas.microsoft.com/office/drawing/2014/main" id="{E031849C-72DF-4D19-9F51-C2F46E04055E}"/>
              </a:ext>
            </a:extLst>
          </p:cNvPr>
          <p:cNvSpPr>
            <a:spLocks noChangeArrowheads="1"/>
          </p:cNvSpPr>
          <p:nvPr/>
        </p:nvSpPr>
        <p:spPr bwMode="auto">
          <a:xfrm>
            <a:off x="3637443" y="21569763"/>
            <a:ext cx="8623364" cy="580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3200" dirty="0">
                <a:solidFill>
                  <a:srgbClr val="0F1B3B"/>
                </a:solidFill>
                <a:latin typeface="Arial"/>
                <a:cs typeface="Arial"/>
              </a:rPr>
              <a:t>Figure 1.Mills Grills Bridge sensors in Maine </a:t>
            </a:r>
          </a:p>
        </p:txBody>
      </p:sp>
      <p:sp>
        <p:nvSpPr>
          <p:cNvPr id="51" name="Rectangle 13">
            <a:extLst>
              <a:ext uri="{FF2B5EF4-FFF2-40B4-BE49-F238E27FC236}">
                <a16:creationId xmlns:a16="http://schemas.microsoft.com/office/drawing/2014/main" id="{E8CBD27D-DA89-40EF-8787-A53B0AE92B80}"/>
              </a:ext>
            </a:extLst>
          </p:cNvPr>
          <p:cNvSpPr>
            <a:spLocks noChangeArrowheads="1"/>
          </p:cNvSpPr>
          <p:nvPr/>
        </p:nvSpPr>
        <p:spPr bwMode="auto">
          <a:xfrm>
            <a:off x="36297418" y="8749650"/>
            <a:ext cx="5197967" cy="1072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3200" dirty="0">
                <a:solidFill>
                  <a:srgbClr val="0F1B3B"/>
                </a:solidFill>
                <a:latin typeface="Arial"/>
                <a:cs typeface="Arial"/>
              </a:rPr>
              <a:t>Figure 2.Sensing Textile design </a:t>
            </a:r>
          </a:p>
        </p:txBody>
      </p:sp>
      <p:pic>
        <p:nvPicPr>
          <p:cNvPr id="2101" name="Picture 53">
            <a:extLst>
              <a:ext uri="{FF2B5EF4-FFF2-40B4-BE49-F238E27FC236}">
                <a16:creationId xmlns:a16="http://schemas.microsoft.com/office/drawing/2014/main" id="{0B04E53B-1E02-40CF-BAA0-75D50115F6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12440" y="9968492"/>
            <a:ext cx="9830848" cy="4956048"/>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13">
            <a:extLst>
              <a:ext uri="{FF2B5EF4-FFF2-40B4-BE49-F238E27FC236}">
                <a16:creationId xmlns:a16="http://schemas.microsoft.com/office/drawing/2014/main" id="{2BB01D59-9411-4677-9EDA-C46FCFC7B2B5}"/>
              </a:ext>
            </a:extLst>
          </p:cNvPr>
          <p:cNvSpPr>
            <a:spLocks noChangeArrowheads="1"/>
          </p:cNvSpPr>
          <p:nvPr/>
        </p:nvSpPr>
        <p:spPr bwMode="auto">
          <a:xfrm>
            <a:off x="17463059" y="25212798"/>
            <a:ext cx="8682302" cy="1072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3200" dirty="0">
                <a:solidFill>
                  <a:srgbClr val="0F1B3B"/>
                </a:solidFill>
                <a:latin typeface="Arial"/>
                <a:cs typeface="Arial"/>
              </a:rPr>
              <a:t>Figure 3. BOTDA data for trucks located on top of Girder 1 </a:t>
            </a:r>
          </a:p>
        </p:txBody>
      </p:sp>
      <p:sp>
        <p:nvSpPr>
          <p:cNvPr id="53" name="Rectangle 13">
            <a:extLst>
              <a:ext uri="{FF2B5EF4-FFF2-40B4-BE49-F238E27FC236}">
                <a16:creationId xmlns:a16="http://schemas.microsoft.com/office/drawing/2014/main" id="{E53DD89A-B14D-43A0-BD31-B93CB2C113B2}"/>
              </a:ext>
            </a:extLst>
          </p:cNvPr>
          <p:cNvSpPr>
            <a:spLocks noChangeArrowheads="1"/>
          </p:cNvSpPr>
          <p:nvPr/>
        </p:nvSpPr>
        <p:spPr bwMode="auto">
          <a:xfrm>
            <a:off x="31956267" y="23795091"/>
            <a:ext cx="8682302" cy="1072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3200" dirty="0">
                <a:solidFill>
                  <a:srgbClr val="0F1B3B"/>
                </a:solidFill>
                <a:latin typeface="Arial"/>
                <a:cs typeface="Arial"/>
              </a:rPr>
              <a:t>Figure 4. BOTDA data for trucks on the center of the Bridge </a:t>
            </a:r>
          </a:p>
        </p:txBody>
      </p:sp>
    </p:spTree>
  </p:cSld>
  <p:clrMapOvr>
    <a:masterClrMapping/>
  </p:clrMapOvr>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C3AA67-59ED-47A1-8514-DB09DDCE5909}"/>
</file>

<file path=customXml/itemProps2.xml><?xml version="1.0" encoding="utf-8"?>
<ds:datastoreItem xmlns:ds="http://schemas.openxmlformats.org/officeDocument/2006/customXml" ds:itemID="{7263B258-11CA-4C4C-A2F5-3152A9FE9EF1}">
  <ds:schemaRefs>
    <ds:schemaRef ds:uri="http://schemas.microsoft.com/office/2006/documentManagement/types"/>
    <ds:schemaRef ds:uri="http://purl.org/dc/elements/1.1/"/>
    <ds:schemaRef ds:uri="http://www.w3.org/XML/1998/namespace"/>
    <ds:schemaRef ds:uri="http://schemas.microsoft.com/office/infopath/2007/PartnerControls"/>
    <ds:schemaRef ds:uri="0f169feb-6904-43e8-99c0-9fedfdfa937f"/>
    <ds:schemaRef ds:uri="http://schemas.openxmlformats.org/package/2006/metadata/core-properties"/>
    <ds:schemaRef ds:uri="http://purl.org/dc/dcmitype/"/>
    <ds:schemaRef ds:uri="2d158fa6-04c4-4b0b-9211-ddc5f24494d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B0E7288-1A87-4FC6-81AB-F5A4503755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PosterTemplateLandscape_IndustrialTesting.pot</Template>
  <TotalTime>309</TotalTime>
  <Words>664</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PosterTemplateLandscape_IndustrialTesting</vt:lpstr>
      <vt:lpstr>Composite Bridge Monitoring using Smart Fiber Optic sensing textile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Andres Biondi</cp:lastModifiedBy>
  <cp:revision>26</cp:revision>
  <dcterms:created xsi:type="dcterms:W3CDTF">2013-01-04T18:36:07Z</dcterms:created>
  <dcterms:modified xsi:type="dcterms:W3CDTF">2021-11-01T01:07:00Z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y fmtid="{D5CDD505-2E9C-101B-9397-08002B2CF9AE}" pid="3" name="Order">
    <vt:r8>900</vt:r8>
  </property>
</Properties>
</file>